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6"/>
  </p:notesMasterIdLst>
  <p:handoutMasterIdLst>
    <p:handoutMasterId r:id="rId17"/>
  </p:handoutMasterIdLst>
  <p:sldIdLst>
    <p:sldId id="662" r:id="rId5"/>
    <p:sldId id="6629" r:id="rId6"/>
    <p:sldId id="6628" r:id="rId7"/>
    <p:sldId id="669" r:id="rId8"/>
    <p:sldId id="671" r:id="rId9"/>
    <p:sldId id="6631" r:id="rId10"/>
    <p:sldId id="6632" r:id="rId11"/>
    <p:sldId id="6633" r:id="rId12"/>
    <p:sldId id="6634" r:id="rId13"/>
    <p:sldId id="6635" r:id="rId14"/>
    <p:sldId id="6636" r:id="rId15"/>
  </p:sldIdLst>
  <p:sldSz cx="6858000" cy="5143500"/>
  <p:notesSz cx="6865938" cy="999807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142DF-6359-AA4C-E671-6289321ECC25}" v="205" dt="2021-10-13T12:29:15.960"/>
    <p1510:client id="{49B54C8D-55F4-456A-94DB-A4371BA163C4}" v="19" dt="2021-10-06T13:32:45.507"/>
    <p1510:client id="{C9467AFA-355D-D2CC-07DC-4B0C7DD835CC}" v="100" dt="2021-10-08T11:48:25.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792" y="76"/>
      </p:cViewPr>
      <p:guideLst>
        <p:guide orient="horz" pos="1620"/>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D622C2-406A-B444-9262-E8053FC33147}"/>
              </a:ext>
            </a:extLst>
          </p:cNvPr>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en-US"/>
          </a:p>
        </p:txBody>
      </p:sp>
      <p:sp>
        <p:nvSpPr>
          <p:cNvPr id="3" name="Date Placeholder 2">
            <a:extLst>
              <a:ext uri="{FF2B5EF4-FFF2-40B4-BE49-F238E27FC236}">
                <a16:creationId xmlns:a16="http://schemas.microsoft.com/office/drawing/2014/main" id="{A6787369-8FD9-3E45-B98D-E71BE8DBC91C}"/>
              </a:ext>
            </a:extLst>
          </p:cNvPr>
          <p:cNvSpPr>
            <a:spLocks noGrp="1"/>
          </p:cNvSpPr>
          <p:nvPr>
            <p:ph type="dt" sz="quarter" idx="1"/>
          </p:nvPr>
        </p:nvSpPr>
        <p:spPr>
          <a:xfrm>
            <a:off x="3889109" y="0"/>
            <a:ext cx="2975240" cy="501640"/>
          </a:xfrm>
          <a:prstGeom prst="rect">
            <a:avLst/>
          </a:prstGeom>
        </p:spPr>
        <p:txBody>
          <a:bodyPr vert="horz" lIns="96359" tIns="48180" rIns="96359" bIns="48180" rtlCol="0"/>
          <a:lstStyle>
            <a:lvl1pPr algn="r">
              <a:defRPr sz="1300"/>
            </a:lvl1pPr>
          </a:lstStyle>
          <a:p>
            <a:fld id="{E05A91D6-8414-064D-915B-577F8F28F671}" type="datetimeFigureOut">
              <a:rPr lang="en-US" smtClean="0"/>
              <a:t>10/13/2021</a:t>
            </a:fld>
            <a:endParaRPr lang="en-US"/>
          </a:p>
        </p:txBody>
      </p:sp>
      <p:sp>
        <p:nvSpPr>
          <p:cNvPr id="4" name="Footer Placeholder 3">
            <a:extLst>
              <a:ext uri="{FF2B5EF4-FFF2-40B4-BE49-F238E27FC236}">
                <a16:creationId xmlns:a16="http://schemas.microsoft.com/office/drawing/2014/main" id="{9BFF482B-B564-D146-92DE-8138A0F36FD8}"/>
              </a:ext>
            </a:extLst>
          </p:cNvPr>
          <p:cNvSpPr>
            <a:spLocks noGrp="1"/>
          </p:cNvSpPr>
          <p:nvPr>
            <p:ph type="ftr" sz="quarter" idx="2"/>
          </p:nvPr>
        </p:nvSpPr>
        <p:spPr>
          <a:xfrm>
            <a:off x="0" y="9496437"/>
            <a:ext cx="2975240" cy="501639"/>
          </a:xfrm>
          <a:prstGeom prst="rect">
            <a:avLst/>
          </a:prstGeom>
        </p:spPr>
        <p:txBody>
          <a:bodyPr vert="horz" lIns="96359" tIns="48180" rIns="96359" bIns="48180"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A711D7C4-F2EC-2246-9EF0-CAD6B2154F33}"/>
              </a:ext>
            </a:extLst>
          </p:cNvPr>
          <p:cNvSpPr>
            <a:spLocks noGrp="1"/>
          </p:cNvSpPr>
          <p:nvPr>
            <p:ph type="sldNum" sz="quarter" idx="3"/>
          </p:nvPr>
        </p:nvSpPr>
        <p:spPr>
          <a:xfrm>
            <a:off x="3889109" y="9496437"/>
            <a:ext cx="2975240" cy="501639"/>
          </a:xfrm>
          <a:prstGeom prst="rect">
            <a:avLst/>
          </a:prstGeom>
        </p:spPr>
        <p:txBody>
          <a:bodyPr vert="horz" lIns="96359" tIns="48180" rIns="96359" bIns="48180" rtlCol="0" anchor="b"/>
          <a:lstStyle>
            <a:lvl1pPr algn="r">
              <a:defRPr sz="1300"/>
            </a:lvl1pPr>
          </a:lstStyle>
          <a:p>
            <a:fld id="{ABBF037E-385B-9844-8C63-A30DC27FB082}" type="slidenum">
              <a:rPr lang="en-US" smtClean="0"/>
              <a:t>‹#›</a:t>
            </a:fld>
            <a:endParaRPr lang="en-US"/>
          </a:p>
        </p:txBody>
      </p:sp>
    </p:spTree>
    <p:extLst>
      <p:ext uri="{BB962C8B-B14F-4D97-AF65-F5344CB8AC3E}">
        <p14:creationId xmlns:p14="http://schemas.microsoft.com/office/powerpoint/2010/main" val="37671393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en-US"/>
          </a:p>
        </p:txBody>
      </p:sp>
      <p:sp>
        <p:nvSpPr>
          <p:cNvPr id="3" name="Date Placehold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961F5DAE-6E15-7C40-B8BF-B8B4C7F36855}" type="datetimeFigureOut">
              <a:rPr lang="en-US" smtClean="0"/>
              <a:t>10/13/2021</a:t>
            </a:fld>
            <a:endParaRPr lang="en-US"/>
          </a:p>
        </p:txBody>
      </p:sp>
      <p:sp>
        <p:nvSpPr>
          <p:cNvPr id="4" name="Slide Image Placeholder 3"/>
          <p:cNvSpPr>
            <a:spLocks noGrp="1" noRot="1" noChangeAspect="1"/>
          </p:cNvSpPr>
          <p:nvPr>
            <p:ph type="sldImg" idx="2"/>
          </p:nvPr>
        </p:nvSpPr>
        <p:spPr>
          <a:xfrm>
            <a:off x="1184275" y="1249363"/>
            <a:ext cx="4497388" cy="3375025"/>
          </a:xfrm>
          <a:prstGeom prst="rect">
            <a:avLst/>
          </a:prstGeom>
          <a:noFill/>
          <a:ln w="12700">
            <a:solidFill>
              <a:prstClr val="black"/>
            </a:solidFill>
          </a:ln>
        </p:spPr>
        <p:txBody>
          <a:bodyPr vert="horz" lIns="96359" tIns="48180" rIns="96359" bIns="48180" rtlCol="0" anchor="ctr"/>
          <a:lstStyle/>
          <a:p>
            <a:endParaRPr lang="en-US"/>
          </a:p>
        </p:txBody>
      </p:sp>
      <p:sp>
        <p:nvSpPr>
          <p:cNvPr id="5" name="Notes Placehold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en-US"/>
          </a:p>
        </p:txBody>
      </p:sp>
      <p:sp>
        <p:nvSpPr>
          <p:cNvPr id="7" name="Slide Number Placehold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C7308648-CEFD-6947-9EBC-FE1CCD6940F5}" type="slidenum">
              <a:rPr lang="en-US" smtClean="0"/>
              <a:t>‹#›</a:t>
            </a:fld>
            <a:endParaRPr lang="en-US"/>
          </a:p>
        </p:txBody>
      </p:sp>
    </p:spTree>
    <p:extLst>
      <p:ext uri="{BB962C8B-B14F-4D97-AF65-F5344CB8AC3E}">
        <p14:creationId xmlns:p14="http://schemas.microsoft.com/office/powerpoint/2010/main" val="25961197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1249363"/>
            <a:ext cx="4497388" cy="3375025"/>
          </a:xfrm>
        </p:spPr>
      </p:sp>
      <p:sp>
        <p:nvSpPr>
          <p:cNvPr id="3" name="Notes Placeholder 2"/>
          <p:cNvSpPr>
            <a:spLocks noGrp="1"/>
          </p:cNvSpPr>
          <p:nvPr>
            <p:ph type="body" idx="1"/>
          </p:nvPr>
        </p:nvSpPr>
        <p:spPr/>
        <p:txBody>
          <a:bodyPr/>
          <a:lstStyle/>
          <a:p>
            <a:pPr defTabSz="963595">
              <a:defRPr/>
            </a:pPr>
            <a:endParaRPr lang="en-GB"/>
          </a:p>
        </p:txBody>
      </p:sp>
      <p:sp>
        <p:nvSpPr>
          <p:cNvPr id="4" name="Slide Number Placeholder 3"/>
          <p:cNvSpPr>
            <a:spLocks noGrp="1"/>
          </p:cNvSpPr>
          <p:nvPr>
            <p:ph type="sldNum" sz="quarter" idx="5"/>
          </p:nvPr>
        </p:nvSpPr>
        <p:spPr/>
        <p:txBody>
          <a:bodyPr/>
          <a:lstStyle/>
          <a:p>
            <a:fld id="{953A0DF7-775C-457A-A48D-1CAF4D9FB32E}" type="slidenum">
              <a:rPr lang="en-GB" smtClean="0"/>
              <a:t>1</a:t>
            </a:fld>
            <a:endParaRPr lang="en-GB"/>
          </a:p>
        </p:txBody>
      </p:sp>
    </p:spTree>
    <p:extLst>
      <p:ext uri="{BB962C8B-B14F-4D97-AF65-F5344CB8AC3E}">
        <p14:creationId xmlns:p14="http://schemas.microsoft.com/office/powerpoint/2010/main" val="382175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1249363"/>
            <a:ext cx="4497388" cy="33750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308648-CEFD-6947-9EBC-FE1CCD6940F5}" type="slidenum">
              <a:rPr lang="en-US" smtClean="0"/>
              <a:t>2</a:t>
            </a:fld>
            <a:endParaRPr lang="en-US"/>
          </a:p>
        </p:txBody>
      </p:sp>
    </p:spTree>
    <p:extLst>
      <p:ext uri="{BB962C8B-B14F-4D97-AF65-F5344CB8AC3E}">
        <p14:creationId xmlns:p14="http://schemas.microsoft.com/office/powerpoint/2010/main" val="3444686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1249363"/>
            <a:ext cx="4497388" cy="33750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7308648-CEFD-6947-9EBC-FE1CCD6940F5}" type="slidenum">
              <a:rPr lang="en-US" smtClean="0"/>
              <a:t>3</a:t>
            </a:fld>
            <a:endParaRPr lang="en-US"/>
          </a:p>
        </p:txBody>
      </p:sp>
    </p:spTree>
    <p:extLst>
      <p:ext uri="{BB962C8B-B14F-4D97-AF65-F5344CB8AC3E}">
        <p14:creationId xmlns:p14="http://schemas.microsoft.com/office/powerpoint/2010/main" val="1898252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49300"/>
            <a:ext cx="4999038" cy="3749675"/>
          </a:xfrm>
        </p:spPr>
      </p:sp>
      <p:sp>
        <p:nvSpPr>
          <p:cNvPr id="3" name="Notes Placeholder 2"/>
          <p:cNvSpPr>
            <a:spLocks noGrp="1"/>
          </p:cNvSpPr>
          <p:nvPr>
            <p:ph type="body" idx="1"/>
          </p:nvPr>
        </p:nvSpPr>
        <p:spPr/>
        <p:txBody>
          <a:bodyPr/>
          <a:lstStyle/>
          <a:p>
            <a:pPr marL="180674" indent="-180674" defTabSz="963595">
              <a:buFontTx/>
              <a:buChar char="-"/>
              <a:defRPr/>
            </a:pPr>
            <a:r>
              <a:rPr lang="en-GB" sz="1100"/>
              <a:t>We have identified 3 Global Strategic Priorities for consultation. </a:t>
            </a:r>
            <a:r>
              <a:rPr lang="en-GB" sz="1300">
                <a:latin typeface="Arial" panose="020B0604020202020204" pitchFamily="34" charset="0"/>
                <a:ea typeface="Calibri" panose="020F0502020204030204" pitchFamily="34" charset="0"/>
              </a:rPr>
              <a:t>These three elements align with our purpose to improve and develop the workforce and services in England. Working with partners to attract, educate, and train a globalised health workforce – and recognising that directly collaborating with our peers overseas can support the Government’s broader global health objectives as well as benefit the NHS. </a:t>
            </a:r>
          </a:p>
        </p:txBody>
      </p:sp>
      <p:sp>
        <p:nvSpPr>
          <p:cNvPr id="4" name="Slide Number Placeholder 3"/>
          <p:cNvSpPr>
            <a:spLocks noGrp="1"/>
          </p:cNvSpPr>
          <p:nvPr>
            <p:ph type="sldNum" sz="quarter" idx="10"/>
          </p:nvPr>
        </p:nvSpPr>
        <p:spPr/>
        <p:txBody>
          <a:bodyPr/>
          <a:lstStyle/>
          <a:p>
            <a:pPr defTabSz="963595">
              <a:defRPr/>
            </a:pPr>
            <a:fld id="{573BD2BE-0D39-469E-8B13-E83FE0E0A27D}" type="slidenum">
              <a:rPr lang="en-GB">
                <a:solidFill>
                  <a:prstClr val="black"/>
                </a:solidFill>
                <a:latin typeface="Calibri"/>
              </a:rPr>
              <a:pPr defTabSz="963595">
                <a:defRPr/>
              </a:pPr>
              <a:t>4</a:t>
            </a:fld>
            <a:endParaRPr lang="en-GB">
              <a:solidFill>
                <a:prstClr val="black"/>
              </a:solidFill>
              <a:latin typeface="Calibri"/>
            </a:endParaRPr>
          </a:p>
        </p:txBody>
      </p:sp>
    </p:spTree>
    <p:extLst>
      <p:ext uri="{BB962C8B-B14F-4D97-AF65-F5344CB8AC3E}">
        <p14:creationId xmlns:p14="http://schemas.microsoft.com/office/powerpoint/2010/main" val="1864928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3450" y="749300"/>
            <a:ext cx="4999038" cy="3749675"/>
          </a:xfrm>
        </p:spPr>
      </p:sp>
      <p:sp>
        <p:nvSpPr>
          <p:cNvPr id="3" name="Notes Placeholder 2"/>
          <p:cNvSpPr>
            <a:spLocks noGrp="1"/>
          </p:cNvSpPr>
          <p:nvPr>
            <p:ph type="body" idx="1"/>
          </p:nvPr>
        </p:nvSpPr>
        <p:spPr/>
        <p:txBody>
          <a:bodyPr/>
          <a:lstStyle/>
          <a:p>
            <a:pPr marL="180674" indent="-180674" defTabSz="963595">
              <a:buFontTx/>
              <a:buChar char="-"/>
              <a:defRPr/>
            </a:pPr>
            <a:r>
              <a:rPr lang="en-GB" sz="1300"/>
              <a:t>An offer to the individual for global learning opportunities, through fellowships, volunteering and peer to peer learning. Individuals and the NHS benefit from the development opportunity, whilst also supporting a host organisation.</a:t>
            </a:r>
          </a:p>
          <a:p>
            <a:pPr marL="180674" indent="-180674" defTabSz="963595">
              <a:buFontTx/>
              <a:buChar char="-"/>
              <a:defRPr/>
            </a:pPr>
            <a:r>
              <a:rPr lang="en-GB" sz="1300"/>
              <a:t>We do recognise that there are gaps at the moment in the system in terms of a coordinated approach and equity of offer to the front line.</a:t>
            </a:r>
          </a:p>
          <a:p>
            <a:pPr marL="180674" indent="-180674" defTabSz="963595">
              <a:buFontTx/>
              <a:buChar char="-"/>
              <a:defRPr/>
            </a:pPr>
            <a:r>
              <a:rPr lang="en-GB" sz="1300"/>
              <a:t>We recognise that learning in a global context does not automatically mean a placement in a low middle income country, but can also involve armchair volunteerism, international volunteerism, form parts of training courses, and development of peer to peer learning to name a few. All of these opportunities promote the development of </a:t>
            </a:r>
            <a:r>
              <a:rPr lang="en-GB" sz="1300" err="1"/>
              <a:t>metaskills</a:t>
            </a:r>
            <a:r>
              <a:rPr lang="en-GB" sz="1300"/>
              <a:t> within our workforce.</a:t>
            </a:r>
          </a:p>
          <a:p>
            <a:pPr marL="180674" indent="-180674" defTabSz="963595">
              <a:buFontTx/>
              <a:buChar char="-"/>
              <a:defRPr/>
            </a:pPr>
            <a:endParaRPr lang="en-GB" sz="1300"/>
          </a:p>
          <a:p>
            <a:pPr marL="180674" indent="-180674" defTabSz="963595">
              <a:buFontTx/>
              <a:buChar char="-"/>
              <a:defRPr/>
            </a:pPr>
            <a:endParaRPr lang="en-GB" sz="1300"/>
          </a:p>
        </p:txBody>
      </p:sp>
      <p:sp>
        <p:nvSpPr>
          <p:cNvPr id="4" name="Slide Number Placeholder 3"/>
          <p:cNvSpPr>
            <a:spLocks noGrp="1"/>
          </p:cNvSpPr>
          <p:nvPr>
            <p:ph type="sldNum" sz="quarter" idx="10"/>
          </p:nvPr>
        </p:nvSpPr>
        <p:spPr/>
        <p:txBody>
          <a:bodyPr/>
          <a:lstStyle/>
          <a:p>
            <a:pPr defTabSz="963595">
              <a:defRPr/>
            </a:pPr>
            <a:fld id="{573BD2BE-0D39-469E-8B13-E83FE0E0A27D}" type="slidenum">
              <a:rPr lang="en-GB">
                <a:solidFill>
                  <a:prstClr val="black"/>
                </a:solidFill>
                <a:latin typeface="Calibri"/>
              </a:rPr>
              <a:pPr defTabSz="963595">
                <a:defRPr/>
              </a:pPr>
              <a:t>5</a:t>
            </a:fld>
            <a:endParaRPr lang="en-GB">
              <a:solidFill>
                <a:prstClr val="black"/>
              </a:solidFill>
              <a:latin typeface="Calibri"/>
            </a:endParaRPr>
          </a:p>
        </p:txBody>
      </p:sp>
    </p:spTree>
    <p:extLst>
      <p:ext uri="{BB962C8B-B14F-4D97-AF65-F5344CB8AC3E}">
        <p14:creationId xmlns:p14="http://schemas.microsoft.com/office/powerpoint/2010/main" val="3602380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4A7E8-7BAC-6649-906A-497A8C475198}"/>
              </a:ext>
            </a:extLst>
          </p:cNvPr>
          <p:cNvSpPr>
            <a:spLocks noGrp="1"/>
          </p:cNvSpPr>
          <p:nvPr>
            <p:ph type="ctrTitle"/>
          </p:nvPr>
        </p:nvSpPr>
        <p:spPr>
          <a:xfrm>
            <a:off x="243259" y="790492"/>
            <a:ext cx="6453554" cy="656492"/>
          </a:xfrm>
        </p:spPr>
        <p:txBody>
          <a:bodyPr anchor="t">
            <a:normAutofit/>
          </a:bodyPr>
          <a:lstStyle>
            <a:lvl1pPr algn="l">
              <a:defRPr sz="2700"/>
            </a:lvl1pPr>
          </a:lstStyle>
          <a:p>
            <a:r>
              <a:rPr lang="en-US"/>
              <a:t>Click to edit Master title style</a:t>
            </a:r>
          </a:p>
        </p:txBody>
      </p:sp>
      <p:sp>
        <p:nvSpPr>
          <p:cNvPr id="3" name="Subtitle 2">
            <a:extLst>
              <a:ext uri="{FF2B5EF4-FFF2-40B4-BE49-F238E27FC236}">
                <a16:creationId xmlns:a16="http://schemas.microsoft.com/office/drawing/2014/main" id="{5F6BB4CB-BC33-0D45-839D-72013BE15246}"/>
              </a:ext>
            </a:extLst>
          </p:cNvPr>
          <p:cNvSpPr>
            <a:spLocks noGrp="1"/>
          </p:cNvSpPr>
          <p:nvPr>
            <p:ph type="subTitle" idx="1"/>
          </p:nvPr>
        </p:nvSpPr>
        <p:spPr>
          <a:xfrm>
            <a:off x="243254" y="3946063"/>
            <a:ext cx="5143500" cy="618392"/>
          </a:xfrm>
        </p:spPr>
        <p:txBody>
          <a:bodyPr/>
          <a:lstStyle>
            <a:lvl1pPr marL="0" indent="0" algn="l">
              <a:buNone/>
              <a:defRPr sz="1350" b="1">
                <a:solidFill>
                  <a:schemeClr val="tx1"/>
                </a:solidFill>
              </a:defRPr>
            </a:lvl1pPr>
            <a:lvl2pPr marL="257156" indent="0" algn="ctr">
              <a:buNone/>
              <a:defRPr sz="1125"/>
            </a:lvl2pPr>
            <a:lvl3pPr marL="514313" indent="0" algn="ctr">
              <a:buNone/>
              <a:defRPr sz="1013"/>
            </a:lvl3pPr>
            <a:lvl4pPr marL="771468" indent="0" algn="ctr">
              <a:buNone/>
              <a:defRPr sz="900"/>
            </a:lvl4pPr>
            <a:lvl5pPr marL="1028624" indent="0" algn="ctr">
              <a:buNone/>
              <a:defRPr sz="900"/>
            </a:lvl5pPr>
            <a:lvl6pPr marL="1285779" indent="0" algn="ctr">
              <a:buNone/>
              <a:defRPr sz="900"/>
            </a:lvl6pPr>
            <a:lvl7pPr marL="1542935" indent="0" algn="ctr">
              <a:buNone/>
              <a:defRPr sz="900"/>
            </a:lvl7pPr>
            <a:lvl8pPr marL="1800090" indent="0" algn="ctr">
              <a:buNone/>
              <a:defRPr sz="900"/>
            </a:lvl8pPr>
            <a:lvl9pPr marL="2057246" indent="0" algn="ctr">
              <a:buNone/>
              <a:defRPr sz="900"/>
            </a:lvl9pPr>
          </a:lstStyle>
          <a:p>
            <a:r>
              <a:rPr lang="en-US"/>
              <a:t>Click to edit Master subtitle style</a:t>
            </a:r>
          </a:p>
        </p:txBody>
      </p:sp>
      <p:sp>
        <p:nvSpPr>
          <p:cNvPr id="8" name="Triangle 7">
            <a:extLst>
              <a:ext uri="{FF2B5EF4-FFF2-40B4-BE49-F238E27FC236}">
                <a16:creationId xmlns:a16="http://schemas.microsoft.com/office/drawing/2014/main" id="{0C5A6CCC-8F85-4140-86B3-D49D1E685E31}"/>
              </a:ext>
            </a:extLst>
          </p:cNvPr>
          <p:cNvSpPr/>
          <p:nvPr userDrawn="1"/>
        </p:nvSpPr>
        <p:spPr>
          <a:xfrm rot="10800000">
            <a:off x="227289" y="1409921"/>
            <a:ext cx="438665" cy="240204"/>
          </a:xfrm>
          <a:prstGeom prst="triangle">
            <a:avLst>
              <a:gd name="adj" fmla="val 47183"/>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1" name="Picture 10">
            <a:extLst>
              <a:ext uri="{FF2B5EF4-FFF2-40B4-BE49-F238E27FC236}">
                <a16:creationId xmlns:a16="http://schemas.microsoft.com/office/drawing/2014/main" id="{24ED904E-9A50-EB46-8546-8B3A3B91CC24}"/>
              </a:ext>
            </a:extLst>
          </p:cNvPr>
          <p:cNvPicPr>
            <a:picLocks noChangeAspect="1"/>
          </p:cNvPicPr>
          <p:nvPr userDrawn="1"/>
        </p:nvPicPr>
        <p:blipFill rotWithShape="1">
          <a:blip r:embed="rId2">
            <a:extLst>
              <a:ext uri="{28A0092B-C50C-407E-A947-70E740481C1C}">
                <a14:useLocalDpi xmlns:a14="http://schemas.microsoft.com/office/drawing/2010/main"/>
              </a:ext>
            </a:extLst>
          </a:blip>
          <a:stretch/>
        </p:blipFill>
        <p:spPr>
          <a:xfrm>
            <a:off x="0" y="297294"/>
            <a:ext cx="6858000" cy="4846211"/>
          </a:xfrm>
          <a:prstGeom prst="rect">
            <a:avLst/>
          </a:prstGeom>
        </p:spPr>
      </p:pic>
    </p:spTree>
    <p:extLst>
      <p:ext uri="{BB962C8B-B14F-4D97-AF65-F5344CB8AC3E}">
        <p14:creationId xmlns:p14="http://schemas.microsoft.com/office/powerpoint/2010/main" val="111991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B3D8-C3E2-1F42-93A3-6886745CD715}"/>
              </a:ext>
            </a:extLst>
          </p:cNvPr>
          <p:cNvSpPr>
            <a:spLocks noGrp="1"/>
          </p:cNvSpPr>
          <p:nvPr>
            <p:ph type="title"/>
          </p:nvPr>
        </p:nvSpPr>
        <p:spPr>
          <a:xfrm>
            <a:off x="314948" y="1046377"/>
            <a:ext cx="5915025" cy="994172"/>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FCF7A84-CF65-CC46-97C0-3B056C073A2A}"/>
              </a:ext>
            </a:extLst>
          </p:cNvPr>
          <p:cNvSpPr>
            <a:spLocks noGrp="1"/>
          </p:cNvSpPr>
          <p:nvPr>
            <p:ph idx="1"/>
          </p:nvPr>
        </p:nvSpPr>
        <p:spPr>
          <a:xfrm>
            <a:off x="314948" y="2141760"/>
            <a:ext cx="5915025" cy="17046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5B9823DA-6B8F-D34F-B77B-293EBDBA935B}"/>
              </a:ext>
            </a:extLst>
          </p:cNvPr>
          <p:cNvSpPr/>
          <p:nvPr userDrawn="1"/>
        </p:nvSpPr>
        <p:spPr>
          <a:xfrm>
            <a:off x="0" y="4750905"/>
            <a:ext cx="6858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8" name="Rectangle 7">
            <a:extLst>
              <a:ext uri="{FF2B5EF4-FFF2-40B4-BE49-F238E27FC236}">
                <a16:creationId xmlns:a16="http://schemas.microsoft.com/office/drawing/2014/main" id="{2439D0B0-EE2D-6748-8EBE-5B127DB7F7FE}"/>
              </a:ext>
            </a:extLst>
          </p:cNvPr>
          <p:cNvSpPr/>
          <p:nvPr userDrawn="1"/>
        </p:nvSpPr>
        <p:spPr>
          <a:xfrm>
            <a:off x="0" y="4497391"/>
            <a:ext cx="6858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9" name="Rectangle 8">
            <a:extLst>
              <a:ext uri="{FF2B5EF4-FFF2-40B4-BE49-F238E27FC236}">
                <a16:creationId xmlns:a16="http://schemas.microsoft.com/office/drawing/2014/main" id="{369D118B-293F-C248-BA28-B68002DC2FBA}"/>
              </a:ext>
            </a:extLst>
          </p:cNvPr>
          <p:cNvSpPr/>
          <p:nvPr userDrawn="1"/>
        </p:nvSpPr>
        <p:spPr>
          <a:xfrm>
            <a:off x="0" y="4621813"/>
            <a:ext cx="6858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2" name="Footer Placeholder 16">
            <a:extLst>
              <a:ext uri="{FF2B5EF4-FFF2-40B4-BE49-F238E27FC236}">
                <a16:creationId xmlns:a16="http://schemas.microsoft.com/office/drawing/2014/main" id="{4FC3C53A-2989-FD46-A3AC-A9D57F1BDCD9}"/>
              </a:ext>
            </a:extLst>
          </p:cNvPr>
          <p:cNvSpPr txBox="1">
            <a:spLocks/>
          </p:cNvSpPr>
          <p:nvPr userDrawn="1"/>
        </p:nvSpPr>
        <p:spPr>
          <a:xfrm>
            <a:off x="314948" y="4778392"/>
            <a:ext cx="4003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75" b="1">
                <a:solidFill>
                  <a:schemeClr val="accent5"/>
                </a:solidFill>
              </a:rPr>
              <a:t>@</a:t>
            </a:r>
            <a:r>
              <a:rPr lang="en-GB" sz="975" b="1" err="1">
                <a:solidFill>
                  <a:schemeClr val="accent5"/>
                </a:solidFill>
              </a:rPr>
              <a:t>NHS_HealthEdEng</a:t>
            </a:r>
            <a:endParaRPr lang="en-GB" sz="975" b="1">
              <a:solidFill>
                <a:schemeClr val="accent5"/>
              </a:solidFill>
            </a:endParaRPr>
          </a:p>
        </p:txBody>
      </p:sp>
    </p:spTree>
    <p:extLst>
      <p:ext uri="{BB962C8B-B14F-4D97-AF65-F5344CB8AC3E}">
        <p14:creationId xmlns:p14="http://schemas.microsoft.com/office/powerpoint/2010/main" val="249769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C913EF-3539-B24F-BAD4-7B97C86E1870}"/>
              </a:ext>
            </a:extLst>
          </p:cNvPr>
          <p:cNvSpPr/>
          <p:nvPr userDrawn="1"/>
        </p:nvSpPr>
        <p:spPr>
          <a:xfrm>
            <a:off x="0" y="4750905"/>
            <a:ext cx="6858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8" name="Rectangle 7">
            <a:extLst>
              <a:ext uri="{FF2B5EF4-FFF2-40B4-BE49-F238E27FC236}">
                <a16:creationId xmlns:a16="http://schemas.microsoft.com/office/drawing/2014/main" id="{6D689862-6EA4-BF46-99BF-BAD3A73769C8}"/>
              </a:ext>
            </a:extLst>
          </p:cNvPr>
          <p:cNvSpPr/>
          <p:nvPr userDrawn="1"/>
        </p:nvSpPr>
        <p:spPr>
          <a:xfrm>
            <a:off x="0" y="4497391"/>
            <a:ext cx="6858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9" name="Rectangle 8">
            <a:extLst>
              <a:ext uri="{FF2B5EF4-FFF2-40B4-BE49-F238E27FC236}">
                <a16:creationId xmlns:a16="http://schemas.microsoft.com/office/drawing/2014/main" id="{A4858048-AAD4-0B44-BF43-40B913ECEB1A}"/>
              </a:ext>
            </a:extLst>
          </p:cNvPr>
          <p:cNvSpPr/>
          <p:nvPr userDrawn="1"/>
        </p:nvSpPr>
        <p:spPr>
          <a:xfrm>
            <a:off x="0" y="4621813"/>
            <a:ext cx="6858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Footer Placeholder 16">
            <a:extLst>
              <a:ext uri="{FF2B5EF4-FFF2-40B4-BE49-F238E27FC236}">
                <a16:creationId xmlns:a16="http://schemas.microsoft.com/office/drawing/2014/main" id="{DD4979A2-FB9A-3B4E-91D7-99D15F0FFC19}"/>
              </a:ext>
            </a:extLst>
          </p:cNvPr>
          <p:cNvSpPr txBox="1">
            <a:spLocks/>
          </p:cNvSpPr>
          <p:nvPr userDrawn="1"/>
        </p:nvSpPr>
        <p:spPr>
          <a:xfrm>
            <a:off x="314948" y="4778392"/>
            <a:ext cx="4003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75" b="1">
                <a:solidFill>
                  <a:schemeClr val="accent5"/>
                </a:solidFill>
              </a:rPr>
              <a:t>@</a:t>
            </a:r>
            <a:r>
              <a:rPr lang="en-GB" sz="975" b="1" err="1">
                <a:solidFill>
                  <a:schemeClr val="accent5"/>
                </a:solidFill>
              </a:rPr>
              <a:t>NHS_HealthEdEng</a:t>
            </a:r>
            <a:endParaRPr lang="en-GB" sz="975" b="1">
              <a:solidFill>
                <a:schemeClr val="accent5"/>
              </a:solidFill>
            </a:endParaRPr>
          </a:p>
        </p:txBody>
      </p:sp>
      <p:sp>
        <p:nvSpPr>
          <p:cNvPr id="11" name="Title 1">
            <a:extLst>
              <a:ext uri="{FF2B5EF4-FFF2-40B4-BE49-F238E27FC236}">
                <a16:creationId xmlns:a16="http://schemas.microsoft.com/office/drawing/2014/main" id="{271CF08E-2D69-5642-80CC-A30DB1685843}"/>
              </a:ext>
            </a:extLst>
          </p:cNvPr>
          <p:cNvSpPr>
            <a:spLocks noGrp="1"/>
          </p:cNvSpPr>
          <p:nvPr>
            <p:ph type="title"/>
          </p:nvPr>
        </p:nvSpPr>
        <p:spPr>
          <a:xfrm>
            <a:off x="314948" y="1046379"/>
            <a:ext cx="5915025" cy="477154"/>
          </a:xfrm>
        </p:spPr>
        <p:txBody>
          <a:bodyPr/>
          <a:lstStyle/>
          <a:p>
            <a:r>
              <a:rPr lang="en-US"/>
              <a:t>Click to edit Master title style</a:t>
            </a:r>
          </a:p>
        </p:txBody>
      </p:sp>
      <p:sp>
        <p:nvSpPr>
          <p:cNvPr id="12" name="Content Placeholder 2">
            <a:extLst>
              <a:ext uri="{FF2B5EF4-FFF2-40B4-BE49-F238E27FC236}">
                <a16:creationId xmlns:a16="http://schemas.microsoft.com/office/drawing/2014/main" id="{52772D1C-B7D6-7E40-A101-C613743586C9}"/>
              </a:ext>
            </a:extLst>
          </p:cNvPr>
          <p:cNvSpPr>
            <a:spLocks noGrp="1"/>
          </p:cNvSpPr>
          <p:nvPr>
            <p:ph idx="1"/>
          </p:nvPr>
        </p:nvSpPr>
        <p:spPr>
          <a:xfrm>
            <a:off x="314947" y="1719480"/>
            <a:ext cx="4396202" cy="25169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159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38C66A-BB49-0F4B-8CD5-DD58CA18CCB9}"/>
              </a:ext>
            </a:extLst>
          </p:cNvPr>
          <p:cNvSpPr/>
          <p:nvPr userDrawn="1"/>
        </p:nvSpPr>
        <p:spPr>
          <a:xfrm>
            <a:off x="0" y="4750905"/>
            <a:ext cx="6858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9" name="Rectangle 8">
            <a:extLst>
              <a:ext uri="{FF2B5EF4-FFF2-40B4-BE49-F238E27FC236}">
                <a16:creationId xmlns:a16="http://schemas.microsoft.com/office/drawing/2014/main" id="{D6D6DDEC-27DF-6B44-8A5C-8BA7D7877CEA}"/>
              </a:ext>
            </a:extLst>
          </p:cNvPr>
          <p:cNvSpPr/>
          <p:nvPr userDrawn="1"/>
        </p:nvSpPr>
        <p:spPr>
          <a:xfrm>
            <a:off x="0" y="4497391"/>
            <a:ext cx="6858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a:extLst>
              <a:ext uri="{FF2B5EF4-FFF2-40B4-BE49-F238E27FC236}">
                <a16:creationId xmlns:a16="http://schemas.microsoft.com/office/drawing/2014/main" id="{EA11DC39-0F96-FC4D-9C92-F1BB1A8B409F}"/>
              </a:ext>
            </a:extLst>
          </p:cNvPr>
          <p:cNvSpPr/>
          <p:nvPr userDrawn="1"/>
        </p:nvSpPr>
        <p:spPr>
          <a:xfrm>
            <a:off x="0" y="4621813"/>
            <a:ext cx="6858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1" name="Footer Placeholder 16">
            <a:extLst>
              <a:ext uri="{FF2B5EF4-FFF2-40B4-BE49-F238E27FC236}">
                <a16:creationId xmlns:a16="http://schemas.microsoft.com/office/drawing/2014/main" id="{A0451A68-537B-AF4D-BD45-6E48D4DB2BDE}"/>
              </a:ext>
            </a:extLst>
          </p:cNvPr>
          <p:cNvSpPr txBox="1">
            <a:spLocks/>
          </p:cNvSpPr>
          <p:nvPr userDrawn="1"/>
        </p:nvSpPr>
        <p:spPr>
          <a:xfrm>
            <a:off x="314948" y="4778392"/>
            <a:ext cx="4003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75" b="1">
                <a:solidFill>
                  <a:schemeClr val="accent5"/>
                </a:solidFill>
              </a:rPr>
              <a:t>@</a:t>
            </a:r>
            <a:r>
              <a:rPr lang="en-GB" sz="975" b="1" err="1">
                <a:solidFill>
                  <a:schemeClr val="accent5"/>
                </a:solidFill>
              </a:rPr>
              <a:t>NHS_HealthEdEng</a:t>
            </a:r>
            <a:endParaRPr lang="en-GB" sz="975" b="1">
              <a:solidFill>
                <a:schemeClr val="accent5"/>
              </a:solidFill>
            </a:endParaRPr>
          </a:p>
        </p:txBody>
      </p:sp>
      <p:sp>
        <p:nvSpPr>
          <p:cNvPr id="12" name="Title 1">
            <a:extLst>
              <a:ext uri="{FF2B5EF4-FFF2-40B4-BE49-F238E27FC236}">
                <a16:creationId xmlns:a16="http://schemas.microsoft.com/office/drawing/2014/main" id="{BC4BA2FD-240E-7D42-9001-70573928D6DF}"/>
              </a:ext>
            </a:extLst>
          </p:cNvPr>
          <p:cNvSpPr>
            <a:spLocks noGrp="1"/>
          </p:cNvSpPr>
          <p:nvPr>
            <p:ph type="title"/>
          </p:nvPr>
        </p:nvSpPr>
        <p:spPr>
          <a:xfrm>
            <a:off x="314948" y="1046379"/>
            <a:ext cx="5915025" cy="477154"/>
          </a:xfrm>
        </p:spPr>
        <p:txBody>
          <a:bodyPr/>
          <a:lstStyle/>
          <a:p>
            <a:r>
              <a:rPr lang="en-US"/>
              <a:t>Click to edit Master title style</a:t>
            </a:r>
          </a:p>
        </p:txBody>
      </p:sp>
      <p:sp>
        <p:nvSpPr>
          <p:cNvPr id="13" name="Content Placeholder 2">
            <a:extLst>
              <a:ext uri="{FF2B5EF4-FFF2-40B4-BE49-F238E27FC236}">
                <a16:creationId xmlns:a16="http://schemas.microsoft.com/office/drawing/2014/main" id="{78872E4C-32C0-0E43-B171-E68384BD29CC}"/>
              </a:ext>
            </a:extLst>
          </p:cNvPr>
          <p:cNvSpPr>
            <a:spLocks noGrp="1"/>
          </p:cNvSpPr>
          <p:nvPr>
            <p:ph idx="1"/>
          </p:nvPr>
        </p:nvSpPr>
        <p:spPr>
          <a:xfrm>
            <a:off x="314947" y="1719480"/>
            <a:ext cx="4396202" cy="2516997"/>
          </a:xfrm>
        </p:spPr>
        <p:txBody>
          <a:bodyPr/>
          <a:lstStyle>
            <a:lvl1pPr marL="0" indent="0">
              <a:buNone/>
              <a:defRPr b="1">
                <a:solidFill>
                  <a:schemeClr val="tx1"/>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875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FFBB2B-EDFB-F14A-A023-1F8279F098C9}"/>
              </a:ext>
            </a:extLst>
          </p:cNvPr>
          <p:cNvSpPr/>
          <p:nvPr userDrawn="1"/>
        </p:nvSpPr>
        <p:spPr>
          <a:xfrm>
            <a:off x="0" y="4750905"/>
            <a:ext cx="6858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1" name="Rectangle 10">
            <a:extLst>
              <a:ext uri="{FF2B5EF4-FFF2-40B4-BE49-F238E27FC236}">
                <a16:creationId xmlns:a16="http://schemas.microsoft.com/office/drawing/2014/main" id="{CEE7ECDF-F837-444E-8340-4683B45E354E}"/>
              </a:ext>
            </a:extLst>
          </p:cNvPr>
          <p:cNvSpPr/>
          <p:nvPr userDrawn="1"/>
        </p:nvSpPr>
        <p:spPr>
          <a:xfrm>
            <a:off x="0" y="4497391"/>
            <a:ext cx="6858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2" name="Rectangle 11">
            <a:extLst>
              <a:ext uri="{FF2B5EF4-FFF2-40B4-BE49-F238E27FC236}">
                <a16:creationId xmlns:a16="http://schemas.microsoft.com/office/drawing/2014/main" id="{1D3DADA9-0C34-7C4C-8591-F29E7EBE7C9A}"/>
              </a:ext>
            </a:extLst>
          </p:cNvPr>
          <p:cNvSpPr/>
          <p:nvPr userDrawn="1"/>
        </p:nvSpPr>
        <p:spPr>
          <a:xfrm>
            <a:off x="0" y="4621813"/>
            <a:ext cx="6858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Footer Placeholder 16">
            <a:extLst>
              <a:ext uri="{FF2B5EF4-FFF2-40B4-BE49-F238E27FC236}">
                <a16:creationId xmlns:a16="http://schemas.microsoft.com/office/drawing/2014/main" id="{DF732811-1995-6E4A-B606-DE84E0AFF445}"/>
              </a:ext>
            </a:extLst>
          </p:cNvPr>
          <p:cNvSpPr txBox="1">
            <a:spLocks/>
          </p:cNvSpPr>
          <p:nvPr userDrawn="1"/>
        </p:nvSpPr>
        <p:spPr>
          <a:xfrm>
            <a:off x="314948" y="4778392"/>
            <a:ext cx="4003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75" b="1">
                <a:solidFill>
                  <a:schemeClr val="accent5"/>
                </a:solidFill>
              </a:rPr>
              <a:t>@</a:t>
            </a:r>
            <a:r>
              <a:rPr lang="en-GB" sz="975" b="1" err="1">
                <a:solidFill>
                  <a:schemeClr val="accent5"/>
                </a:solidFill>
              </a:rPr>
              <a:t>NHS_HealthEdEng</a:t>
            </a:r>
            <a:endParaRPr lang="en-GB" sz="975" b="1">
              <a:solidFill>
                <a:schemeClr val="accent5"/>
              </a:solidFill>
            </a:endParaRPr>
          </a:p>
        </p:txBody>
      </p:sp>
      <p:sp>
        <p:nvSpPr>
          <p:cNvPr id="14" name="Title 1">
            <a:extLst>
              <a:ext uri="{FF2B5EF4-FFF2-40B4-BE49-F238E27FC236}">
                <a16:creationId xmlns:a16="http://schemas.microsoft.com/office/drawing/2014/main" id="{4469D51B-9609-254D-85D8-6D25ED25907D}"/>
              </a:ext>
            </a:extLst>
          </p:cNvPr>
          <p:cNvSpPr>
            <a:spLocks noGrp="1"/>
          </p:cNvSpPr>
          <p:nvPr>
            <p:ph type="title"/>
          </p:nvPr>
        </p:nvSpPr>
        <p:spPr>
          <a:xfrm>
            <a:off x="314948" y="1046379"/>
            <a:ext cx="5915025" cy="477154"/>
          </a:xfrm>
        </p:spPr>
        <p:txBody>
          <a:bodyPr/>
          <a:lstStyle/>
          <a:p>
            <a:r>
              <a:rPr lang="en-US"/>
              <a:t>Click to edit Master title style</a:t>
            </a:r>
          </a:p>
        </p:txBody>
      </p:sp>
      <p:sp>
        <p:nvSpPr>
          <p:cNvPr id="15" name="Content Placeholder 2">
            <a:extLst>
              <a:ext uri="{FF2B5EF4-FFF2-40B4-BE49-F238E27FC236}">
                <a16:creationId xmlns:a16="http://schemas.microsoft.com/office/drawing/2014/main" id="{AFCFA703-8042-BB4C-A3BD-65A2A8F4486C}"/>
              </a:ext>
            </a:extLst>
          </p:cNvPr>
          <p:cNvSpPr>
            <a:spLocks noGrp="1"/>
          </p:cNvSpPr>
          <p:nvPr>
            <p:ph idx="1"/>
          </p:nvPr>
        </p:nvSpPr>
        <p:spPr>
          <a:xfrm>
            <a:off x="314949" y="1719471"/>
            <a:ext cx="3427136" cy="2594620"/>
          </a:xfrm>
        </p:spPr>
        <p:txBody>
          <a:bodyPr/>
          <a:lstStyle>
            <a:lvl1pPr marL="257156" indent="-257156">
              <a:buFont typeface="Arial" panose="020B0604020202020204" pitchFamily="34" charset="0"/>
              <a:buChar char="•"/>
              <a:defRPr sz="2100" b="0">
                <a:solidFill>
                  <a:schemeClr val="bg2">
                    <a:lumMod val="25000"/>
                  </a:schemeClr>
                </a:solidFill>
              </a:defRPr>
            </a:lvl1pPr>
            <a:lvl2pPr>
              <a:defRPr sz="18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88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BEC74E-85C4-FD4A-ADCD-F68FCCD62B6B}"/>
              </a:ext>
            </a:extLst>
          </p:cNvPr>
          <p:cNvSpPr/>
          <p:nvPr userDrawn="1"/>
        </p:nvSpPr>
        <p:spPr>
          <a:xfrm>
            <a:off x="0" y="4750905"/>
            <a:ext cx="6858000" cy="3925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7" name="Rectangle 6">
            <a:extLst>
              <a:ext uri="{FF2B5EF4-FFF2-40B4-BE49-F238E27FC236}">
                <a16:creationId xmlns:a16="http://schemas.microsoft.com/office/drawing/2014/main" id="{C818D588-9CF1-AC4B-AA40-F3AA7180A13D}"/>
              </a:ext>
            </a:extLst>
          </p:cNvPr>
          <p:cNvSpPr/>
          <p:nvPr userDrawn="1"/>
        </p:nvSpPr>
        <p:spPr>
          <a:xfrm>
            <a:off x="0" y="4497391"/>
            <a:ext cx="6858000" cy="12909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8" name="Rectangle 7">
            <a:extLst>
              <a:ext uri="{FF2B5EF4-FFF2-40B4-BE49-F238E27FC236}">
                <a16:creationId xmlns:a16="http://schemas.microsoft.com/office/drawing/2014/main" id="{949D0716-FCE9-FF47-9ABE-434154D75C76}"/>
              </a:ext>
            </a:extLst>
          </p:cNvPr>
          <p:cNvSpPr/>
          <p:nvPr userDrawn="1"/>
        </p:nvSpPr>
        <p:spPr>
          <a:xfrm>
            <a:off x="0" y="4621813"/>
            <a:ext cx="6858000" cy="12909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77212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lide title and tex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42900" y="883461"/>
            <a:ext cx="5829300" cy="509587"/>
          </a:xfrm>
          <a:prstGeom prst="rect">
            <a:avLst/>
          </a:prstGeom>
        </p:spPr>
        <p:txBody>
          <a:bodyPr/>
          <a:lstStyle>
            <a:lvl1pPr algn="l">
              <a:defRPr sz="2025" b="1" baseline="0">
                <a:solidFill>
                  <a:srgbClr val="0B72CE"/>
                </a:solidFill>
              </a:defRPr>
            </a:lvl1pPr>
          </a:lstStyle>
          <a:p>
            <a:r>
              <a:rPr lang="en-US"/>
              <a:t>Slide title – Arial, 36, Bold</a:t>
            </a:r>
          </a:p>
        </p:txBody>
      </p:sp>
      <p:sp>
        <p:nvSpPr>
          <p:cNvPr id="10" name="Text Placeholder 7"/>
          <p:cNvSpPr>
            <a:spLocks noGrp="1"/>
          </p:cNvSpPr>
          <p:nvPr>
            <p:ph type="body" sz="quarter" idx="13" hasCustomPrompt="1"/>
          </p:nvPr>
        </p:nvSpPr>
        <p:spPr>
          <a:xfrm>
            <a:off x="342901" y="1466194"/>
            <a:ext cx="5879306" cy="2790497"/>
          </a:xfrm>
          <a:prstGeom prst="rect">
            <a:avLst/>
          </a:prstGeom>
        </p:spPr>
        <p:txBody>
          <a:bodyPr/>
          <a:lstStyle>
            <a:lvl1pPr>
              <a:defRPr sz="1350"/>
            </a:lvl1pPr>
            <a:lvl2pPr>
              <a:defRPr sz="1350"/>
            </a:lvl2pPr>
            <a:lvl3pPr>
              <a:defRPr sz="1350"/>
            </a:lvl3pPr>
            <a:lvl4pPr>
              <a:defRPr sz="1350"/>
            </a:lvl4pPr>
            <a:lvl5pPr>
              <a:defRPr sz="1350"/>
            </a:lvl5pPr>
          </a:lstStyle>
          <a:p>
            <a:pPr lvl="0"/>
            <a:r>
              <a:rPr lang="en-US"/>
              <a:t> Body text – Arial, 24</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251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4D4DF-AC27-AD4D-9F0E-9A38943E8D63}"/>
              </a:ext>
            </a:extLst>
          </p:cNvPr>
          <p:cNvSpPr>
            <a:spLocks noGrp="1"/>
          </p:cNvSpPr>
          <p:nvPr>
            <p:ph type="title"/>
          </p:nvPr>
        </p:nvSpPr>
        <p:spPr>
          <a:xfrm>
            <a:off x="471488" y="1344553"/>
            <a:ext cx="5915025"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124F78-BAB5-B945-B76C-3103CC5E95D9}"/>
              </a:ext>
            </a:extLst>
          </p:cNvPr>
          <p:cNvSpPr>
            <a:spLocks noGrp="1"/>
          </p:cNvSpPr>
          <p:nvPr>
            <p:ph type="body" idx="1"/>
          </p:nvPr>
        </p:nvSpPr>
        <p:spPr>
          <a:xfrm>
            <a:off x="471488" y="2439926"/>
            <a:ext cx="5915025" cy="23040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7604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514313" rtl="0" eaLnBrk="1" latinLnBrk="0" hangingPunct="1">
        <a:lnSpc>
          <a:spcPct val="90000"/>
        </a:lnSpc>
        <a:spcBef>
          <a:spcPct val="0"/>
        </a:spcBef>
        <a:buNone/>
        <a:defRPr sz="2700" b="1" kern="1200">
          <a:solidFill>
            <a:schemeClr val="accent5"/>
          </a:solidFill>
          <a:latin typeface="+mj-lt"/>
          <a:ea typeface="+mj-ea"/>
          <a:cs typeface="+mj-cs"/>
        </a:defRPr>
      </a:lvl1pPr>
    </p:titleStyle>
    <p:bodyStyle>
      <a:lvl1pPr marL="128579" indent="-128579" algn="l" defTabSz="514313" rtl="0" eaLnBrk="1" latinLnBrk="0" hangingPunct="1">
        <a:lnSpc>
          <a:spcPct val="90000"/>
        </a:lnSpc>
        <a:spcBef>
          <a:spcPts val="563"/>
        </a:spcBef>
        <a:buFont typeface="Arial" panose="020B0604020202020204" pitchFamily="34" charset="0"/>
        <a:buChar char="•"/>
        <a:defRPr sz="1575" kern="1200">
          <a:solidFill>
            <a:schemeClr val="bg2">
              <a:lumMod val="25000"/>
            </a:schemeClr>
          </a:solidFill>
          <a:latin typeface="+mn-lt"/>
          <a:ea typeface="+mn-ea"/>
          <a:cs typeface="+mn-cs"/>
        </a:defRPr>
      </a:lvl1pPr>
      <a:lvl2pPr marL="385733" indent="-128579" algn="l" defTabSz="514313" rtl="0" eaLnBrk="1" latinLnBrk="0" hangingPunct="1">
        <a:lnSpc>
          <a:spcPct val="90000"/>
        </a:lnSpc>
        <a:spcBef>
          <a:spcPts val="281"/>
        </a:spcBef>
        <a:buFont typeface="Arial" panose="020B0604020202020204" pitchFamily="34" charset="0"/>
        <a:buChar char="•"/>
        <a:defRPr sz="1350" kern="1200">
          <a:solidFill>
            <a:schemeClr val="bg2">
              <a:lumMod val="25000"/>
            </a:schemeClr>
          </a:solidFill>
          <a:latin typeface="+mn-lt"/>
          <a:ea typeface="+mn-ea"/>
          <a:cs typeface="+mn-cs"/>
        </a:defRPr>
      </a:lvl2pPr>
      <a:lvl3pPr marL="642889" indent="-128579" algn="l" defTabSz="514313" rtl="0" eaLnBrk="1" latinLnBrk="0" hangingPunct="1">
        <a:lnSpc>
          <a:spcPct val="90000"/>
        </a:lnSpc>
        <a:spcBef>
          <a:spcPts val="281"/>
        </a:spcBef>
        <a:buFont typeface="Arial" panose="020B0604020202020204" pitchFamily="34" charset="0"/>
        <a:buChar char="•"/>
        <a:defRPr sz="1125" kern="1200">
          <a:solidFill>
            <a:schemeClr val="bg2">
              <a:lumMod val="25000"/>
            </a:schemeClr>
          </a:solidFill>
          <a:latin typeface="+mn-lt"/>
          <a:ea typeface="+mn-ea"/>
          <a:cs typeface="+mn-cs"/>
        </a:defRPr>
      </a:lvl3pPr>
      <a:lvl4pPr marL="900046" indent="-128579" algn="l" defTabSz="514313" rtl="0" eaLnBrk="1" latinLnBrk="0" hangingPunct="1">
        <a:lnSpc>
          <a:spcPct val="90000"/>
        </a:lnSpc>
        <a:spcBef>
          <a:spcPts val="281"/>
        </a:spcBef>
        <a:buFont typeface="Arial" panose="020B0604020202020204" pitchFamily="34" charset="0"/>
        <a:buChar char="•"/>
        <a:defRPr sz="1013" kern="1200">
          <a:solidFill>
            <a:schemeClr val="bg2">
              <a:lumMod val="25000"/>
            </a:schemeClr>
          </a:solidFill>
          <a:latin typeface="+mn-lt"/>
          <a:ea typeface="+mn-ea"/>
          <a:cs typeface="+mn-cs"/>
        </a:defRPr>
      </a:lvl4pPr>
      <a:lvl5pPr marL="1157201" indent="-128579" algn="l" defTabSz="514313" rtl="0" eaLnBrk="1" latinLnBrk="0" hangingPunct="1">
        <a:lnSpc>
          <a:spcPct val="90000"/>
        </a:lnSpc>
        <a:spcBef>
          <a:spcPts val="281"/>
        </a:spcBef>
        <a:buFont typeface="Arial" panose="020B0604020202020204" pitchFamily="34" charset="0"/>
        <a:buChar char="•"/>
        <a:defRPr sz="1013" kern="1200">
          <a:solidFill>
            <a:schemeClr val="bg2">
              <a:lumMod val="25000"/>
            </a:schemeClr>
          </a:solidFill>
          <a:latin typeface="+mn-lt"/>
          <a:ea typeface="+mn-ea"/>
          <a:cs typeface="+mn-cs"/>
        </a:defRPr>
      </a:lvl5pPr>
      <a:lvl6pPr marL="1414357" indent="-128579" algn="l" defTabSz="51431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12" indent="-128579" algn="l" defTabSz="51431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669" indent="-128579" algn="l" defTabSz="51431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823" indent="-128579" algn="l" defTabSz="51431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13" rtl="0" eaLnBrk="1" latinLnBrk="0" hangingPunct="1">
        <a:defRPr sz="1013" kern="1200">
          <a:solidFill>
            <a:schemeClr val="tx1"/>
          </a:solidFill>
          <a:latin typeface="+mn-lt"/>
          <a:ea typeface="+mn-ea"/>
          <a:cs typeface="+mn-cs"/>
        </a:defRPr>
      </a:lvl1pPr>
      <a:lvl2pPr marL="257156" algn="l" defTabSz="514313" rtl="0" eaLnBrk="1" latinLnBrk="0" hangingPunct="1">
        <a:defRPr sz="1013" kern="1200">
          <a:solidFill>
            <a:schemeClr val="tx1"/>
          </a:solidFill>
          <a:latin typeface="+mn-lt"/>
          <a:ea typeface="+mn-ea"/>
          <a:cs typeface="+mn-cs"/>
        </a:defRPr>
      </a:lvl2pPr>
      <a:lvl3pPr marL="514313" algn="l" defTabSz="514313" rtl="0" eaLnBrk="1" latinLnBrk="0" hangingPunct="1">
        <a:defRPr sz="1013" kern="1200">
          <a:solidFill>
            <a:schemeClr val="tx1"/>
          </a:solidFill>
          <a:latin typeface="+mn-lt"/>
          <a:ea typeface="+mn-ea"/>
          <a:cs typeface="+mn-cs"/>
        </a:defRPr>
      </a:lvl3pPr>
      <a:lvl4pPr marL="771468" algn="l" defTabSz="514313" rtl="0" eaLnBrk="1" latinLnBrk="0" hangingPunct="1">
        <a:defRPr sz="1013" kern="1200">
          <a:solidFill>
            <a:schemeClr val="tx1"/>
          </a:solidFill>
          <a:latin typeface="+mn-lt"/>
          <a:ea typeface="+mn-ea"/>
          <a:cs typeface="+mn-cs"/>
        </a:defRPr>
      </a:lvl4pPr>
      <a:lvl5pPr marL="1028624" algn="l" defTabSz="514313" rtl="0" eaLnBrk="1" latinLnBrk="0" hangingPunct="1">
        <a:defRPr sz="1013" kern="1200">
          <a:solidFill>
            <a:schemeClr val="tx1"/>
          </a:solidFill>
          <a:latin typeface="+mn-lt"/>
          <a:ea typeface="+mn-ea"/>
          <a:cs typeface="+mn-cs"/>
        </a:defRPr>
      </a:lvl5pPr>
      <a:lvl6pPr marL="1285779" algn="l" defTabSz="514313" rtl="0" eaLnBrk="1" latinLnBrk="0" hangingPunct="1">
        <a:defRPr sz="1013" kern="1200">
          <a:solidFill>
            <a:schemeClr val="tx1"/>
          </a:solidFill>
          <a:latin typeface="+mn-lt"/>
          <a:ea typeface="+mn-ea"/>
          <a:cs typeface="+mn-cs"/>
        </a:defRPr>
      </a:lvl6pPr>
      <a:lvl7pPr marL="1542935" algn="l" defTabSz="514313" rtl="0" eaLnBrk="1" latinLnBrk="0" hangingPunct="1">
        <a:defRPr sz="1013" kern="1200">
          <a:solidFill>
            <a:schemeClr val="tx1"/>
          </a:solidFill>
          <a:latin typeface="+mn-lt"/>
          <a:ea typeface="+mn-ea"/>
          <a:cs typeface="+mn-cs"/>
        </a:defRPr>
      </a:lvl7pPr>
      <a:lvl8pPr marL="1800090" algn="l" defTabSz="514313" rtl="0" eaLnBrk="1" latinLnBrk="0" hangingPunct="1">
        <a:defRPr sz="1013" kern="1200">
          <a:solidFill>
            <a:schemeClr val="tx1"/>
          </a:solidFill>
          <a:latin typeface="+mn-lt"/>
          <a:ea typeface="+mn-ea"/>
          <a:cs typeface="+mn-cs"/>
        </a:defRPr>
      </a:lvl8pPr>
      <a:lvl9pPr marL="2057246" algn="l" defTabSz="51431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Volunteering" TargetMode="External"/><Relationship Id="rId7" Type="http://schemas.openxmlformats.org/officeDocument/2006/relationships/hyperlink" Target="https://en.wikipedia.org/wiki/Virtual_volunteering#cite_note-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en.wikipedia.org/wiki/Personal_digital_assistant" TargetMode="External"/><Relationship Id="rId5" Type="http://schemas.openxmlformats.org/officeDocument/2006/relationships/hyperlink" Target="https://en.wikipedia.org/wiki/Smartphone" TargetMode="External"/><Relationship Id="rId4" Type="http://schemas.openxmlformats.org/officeDocument/2006/relationships/hyperlink" Target="https://en.wikipedia.org/wiki/Interne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learning-opportunities.hee.nhs.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8E2A8F7-F1C0-439B-9633-0CA72B7CB593}"/>
              </a:ext>
            </a:extLst>
          </p:cNvPr>
          <p:cNvSpPr txBox="1"/>
          <p:nvPr/>
        </p:nvSpPr>
        <p:spPr>
          <a:xfrm>
            <a:off x="448245" y="862331"/>
            <a:ext cx="5687531" cy="3058530"/>
          </a:xfrm>
          <a:prstGeom prst="rect">
            <a:avLst/>
          </a:prstGeom>
          <a:noFill/>
        </p:spPr>
        <p:txBody>
          <a:bodyPr wrap="square" lIns="91440" tIns="45720" rIns="91440" bIns="45720" rtlCol="0" anchor="t">
            <a:spAutoFit/>
          </a:bodyP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pPr defTabSz="514325">
              <a:defRPr/>
            </a:pPr>
            <a:r>
              <a:rPr lang="en-GB" sz="2400" b="1">
                <a:solidFill>
                  <a:schemeClr val="accent5">
                    <a:lumMod val="75000"/>
                  </a:schemeClr>
                </a:solidFill>
                <a:latin typeface="+mj-lt"/>
                <a:ea typeface="+mj-ea"/>
                <a:cs typeface="+mj-cs"/>
              </a:rPr>
              <a:t>Going Global 13</a:t>
            </a:r>
            <a:r>
              <a:rPr lang="en-GB" sz="2400" b="1" baseline="30000">
                <a:solidFill>
                  <a:schemeClr val="accent5">
                    <a:lumMod val="75000"/>
                  </a:schemeClr>
                </a:solidFill>
                <a:latin typeface="+mj-lt"/>
                <a:ea typeface="+mj-ea"/>
                <a:cs typeface="+mj-cs"/>
              </a:rPr>
              <a:t>th</a:t>
            </a:r>
            <a:r>
              <a:rPr lang="en-GB" sz="2400" b="1">
                <a:solidFill>
                  <a:schemeClr val="accent5">
                    <a:lumMod val="75000"/>
                  </a:schemeClr>
                </a:solidFill>
                <a:latin typeface="+mj-lt"/>
                <a:ea typeface="+mj-ea"/>
                <a:cs typeface="+mj-cs"/>
              </a:rPr>
              <a:t> October </a:t>
            </a:r>
          </a:p>
          <a:p>
            <a:pPr defTabSz="514325">
              <a:defRPr/>
            </a:pPr>
            <a:r>
              <a:rPr lang="en-GB" sz="2400" b="1">
                <a:solidFill>
                  <a:schemeClr val="accent5">
                    <a:lumMod val="75000"/>
                  </a:schemeClr>
                </a:solidFill>
                <a:latin typeface="+mj-lt"/>
                <a:ea typeface="+mj-ea"/>
                <a:cs typeface="+mj-cs"/>
              </a:rPr>
              <a:t> Virtual Volunteering</a:t>
            </a:r>
            <a:endParaRPr lang="en-GB" sz="1575">
              <a:solidFill>
                <a:srgbClr val="0B72CE"/>
              </a:solidFill>
              <a:latin typeface="Arial" panose="020B0604020202020204" pitchFamily="34" charset="0"/>
              <a:ea typeface="+mj-ea"/>
              <a:cs typeface="+mj-cs"/>
            </a:endParaRPr>
          </a:p>
          <a:p>
            <a:pPr defTabSz="514325">
              <a:defRPr/>
            </a:pPr>
            <a:endParaRPr lang="en-GB" sz="1575">
              <a:solidFill>
                <a:srgbClr val="0B72CE"/>
              </a:solidFill>
              <a:latin typeface="Arial" panose="020B0604020202020204" pitchFamily="34" charset="0"/>
              <a:ea typeface="+mj-ea"/>
              <a:cs typeface="+mj-cs"/>
            </a:endParaRPr>
          </a:p>
          <a:p>
            <a:pPr defTabSz="514325">
              <a:defRPr/>
            </a:pPr>
            <a:r>
              <a:rPr lang="en-GB" sz="1550">
                <a:solidFill>
                  <a:srgbClr val="0B72CE"/>
                </a:solidFill>
                <a:latin typeface="Arial"/>
                <a:ea typeface="+mj-ea"/>
                <a:cs typeface="Arial"/>
              </a:rPr>
              <a:t>Dr Fleur </a:t>
            </a:r>
            <a:r>
              <a:rPr lang="en-GB" sz="1550" err="1">
                <a:solidFill>
                  <a:srgbClr val="0B72CE"/>
                </a:solidFill>
                <a:latin typeface="Arial"/>
                <a:ea typeface="+mj-ea"/>
                <a:cs typeface="Arial"/>
              </a:rPr>
              <a:t>Kitsell</a:t>
            </a:r>
            <a:r>
              <a:rPr lang="en-GB" sz="1550">
                <a:solidFill>
                  <a:srgbClr val="0B72CE"/>
                </a:solidFill>
                <a:latin typeface="Arial"/>
                <a:ea typeface="+mj-ea"/>
                <a:cs typeface="Arial"/>
              </a:rPr>
              <a:t>,  </a:t>
            </a:r>
            <a:r>
              <a:rPr lang="en-GB" sz="1550">
                <a:ea typeface="+mn-lt"/>
                <a:cs typeface="+mn-lt"/>
              </a:rPr>
              <a:t>Senior Lead Global Placements and Volunteering, Global Health Partnerships, Health Education England</a:t>
            </a:r>
            <a:endParaRPr lang="en-US" sz="1550">
              <a:solidFill>
                <a:srgbClr val="005EB8"/>
              </a:solidFill>
              <a:latin typeface="Arial" panose="020B0604020202020204" pitchFamily="34" charset="0"/>
              <a:ea typeface="+mj-ea"/>
              <a:cs typeface="Arial"/>
            </a:endParaRPr>
          </a:p>
          <a:p>
            <a:pPr defTabSz="514325">
              <a:defRPr/>
            </a:pPr>
            <a:endParaRPr lang="en-GB" sz="1550">
              <a:solidFill>
                <a:srgbClr val="005EB8"/>
              </a:solidFill>
              <a:latin typeface="Arial"/>
              <a:ea typeface="+mj-ea"/>
              <a:cs typeface="Arial"/>
            </a:endParaRPr>
          </a:p>
          <a:p>
            <a:pPr defTabSz="514325">
              <a:defRPr/>
            </a:pPr>
            <a:r>
              <a:rPr lang="en-GB" sz="1550">
                <a:solidFill>
                  <a:srgbClr val="0B72CE"/>
                </a:solidFill>
                <a:latin typeface="Arial"/>
                <a:ea typeface="+mj-ea"/>
                <a:cs typeface="Arial"/>
              </a:rPr>
              <a:t>Helen Slattery Project Manager, Global Health Partnerships, Health Education England </a:t>
            </a:r>
            <a:endParaRPr lang="en-GB" sz="1550">
              <a:solidFill>
                <a:srgbClr val="0B72CE"/>
              </a:solidFill>
              <a:latin typeface="Arial" panose="020B0604020202020204" pitchFamily="34" charset="0"/>
              <a:ea typeface="+mj-ea"/>
              <a:cs typeface="Arial"/>
            </a:endParaRPr>
          </a:p>
          <a:p>
            <a:pPr defTabSz="514325">
              <a:defRPr/>
            </a:pPr>
            <a:endParaRPr lang="en-GB" sz="1800">
              <a:solidFill>
                <a:srgbClr val="0B72CE"/>
              </a:solidFill>
              <a:latin typeface="Arial" panose="020B0604020202020204" pitchFamily="34" charset="0"/>
              <a:ea typeface="+mj-ea"/>
              <a:cs typeface="+mj-cs"/>
            </a:endParaRPr>
          </a:p>
          <a:p>
            <a:pPr defTabSz="514325">
              <a:defRPr/>
            </a:pPr>
            <a:endParaRPr lang="en-GB" sz="1800">
              <a:solidFill>
                <a:srgbClr val="0B72CE"/>
              </a:solidFill>
              <a:latin typeface="Arial" panose="020B0604020202020204" pitchFamily="34" charset="0"/>
              <a:ea typeface="+mj-ea"/>
              <a:cs typeface="Arial"/>
            </a:endParaRPr>
          </a:p>
        </p:txBody>
      </p:sp>
      <p:sp>
        <p:nvSpPr>
          <p:cNvPr id="2" name="Title 1">
            <a:extLst>
              <a:ext uri="{FF2B5EF4-FFF2-40B4-BE49-F238E27FC236}">
                <a16:creationId xmlns:a16="http://schemas.microsoft.com/office/drawing/2014/main" id="{7B6F8DC5-C2D1-4968-BB05-2F4A4176B998}"/>
              </a:ext>
            </a:extLst>
          </p:cNvPr>
          <p:cNvSpPr>
            <a:spLocks noGrp="1"/>
          </p:cNvSpPr>
          <p:nvPr>
            <p:ph type="ctrTitle"/>
          </p:nvPr>
        </p:nvSpPr>
        <p:spPr/>
        <p:txBody>
          <a:bodyPr>
            <a:normAutofit fontScale="90000"/>
          </a:bodyPr>
          <a:lstStyle/>
          <a:p>
            <a:br>
              <a:rPr lang="en-GB"/>
            </a:br>
            <a:endParaRPr lang="en-GB"/>
          </a:p>
        </p:txBody>
      </p:sp>
      <p:pic>
        <p:nvPicPr>
          <p:cNvPr id="5" name="Picture 4">
            <a:extLst>
              <a:ext uri="{FF2B5EF4-FFF2-40B4-BE49-F238E27FC236}">
                <a16:creationId xmlns:a16="http://schemas.microsoft.com/office/drawing/2014/main" id="{84F4B294-6451-44E2-8B02-3302024447E3}"/>
              </a:ext>
            </a:extLst>
          </p:cNvPr>
          <p:cNvPicPr preferRelativeResize="0">
            <a:picLocks/>
          </p:cNvPicPr>
          <p:nvPr/>
        </p:nvPicPr>
        <p:blipFill>
          <a:blip r:embed="rId3"/>
          <a:stretch>
            <a:fillRect/>
          </a:stretch>
        </p:blipFill>
        <p:spPr>
          <a:xfrm>
            <a:off x="4115834" y="71138"/>
            <a:ext cx="2732886" cy="1047600"/>
          </a:xfrm>
          <a:prstGeom prst="rect">
            <a:avLst/>
          </a:prstGeom>
        </p:spPr>
      </p:pic>
      <p:pic>
        <p:nvPicPr>
          <p:cNvPr id="6" name="Picture 5">
            <a:extLst>
              <a:ext uri="{FF2B5EF4-FFF2-40B4-BE49-F238E27FC236}">
                <a16:creationId xmlns:a16="http://schemas.microsoft.com/office/drawing/2014/main" id="{A7B2ADA4-05FA-423E-B64D-EF4D91B629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3745" y="3110089"/>
            <a:ext cx="2327841" cy="1620866"/>
          </a:xfrm>
          <a:prstGeom prst="rect">
            <a:avLst/>
          </a:prstGeom>
        </p:spPr>
      </p:pic>
    </p:spTree>
    <p:extLst>
      <p:ext uri="{BB962C8B-B14F-4D97-AF65-F5344CB8AC3E}">
        <p14:creationId xmlns:p14="http://schemas.microsoft.com/office/powerpoint/2010/main" val="245679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797C-5327-4B67-9537-0E498D500831}"/>
              </a:ext>
            </a:extLst>
          </p:cNvPr>
          <p:cNvSpPr>
            <a:spLocks noGrp="1"/>
          </p:cNvSpPr>
          <p:nvPr>
            <p:ph type="title"/>
          </p:nvPr>
        </p:nvSpPr>
        <p:spPr>
          <a:xfrm>
            <a:off x="314948" y="19614"/>
            <a:ext cx="5915025" cy="994172"/>
          </a:xfrm>
        </p:spPr>
        <p:txBody>
          <a:bodyPr/>
          <a:lstStyle/>
          <a:p>
            <a:r>
              <a:rPr lang="en-GB">
                <a:cs typeface="Arial"/>
              </a:rPr>
              <a:t>Key Findings</a:t>
            </a:r>
            <a:endParaRPr lang="en-GB"/>
          </a:p>
        </p:txBody>
      </p:sp>
      <p:sp>
        <p:nvSpPr>
          <p:cNvPr id="3" name="Content Placeholder 2">
            <a:extLst>
              <a:ext uri="{FF2B5EF4-FFF2-40B4-BE49-F238E27FC236}">
                <a16:creationId xmlns:a16="http://schemas.microsoft.com/office/drawing/2014/main" id="{2C9D61B0-F7A5-4F77-8C42-75C953ED2BB5}"/>
              </a:ext>
            </a:extLst>
          </p:cNvPr>
          <p:cNvSpPr>
            <a:spLocks noGrp="1"/>
          </p:cNvSpPr>
          <p:nvPr>
            <p:ph idx="1"/>
          </p:nvPr>
        </p:nvSpPr>
        <p:spPr>
          <a:xfrm>
            <a:off x="314948" y="775972"/>
            <a:ext cx="6350914" cy="3641979"/>
          </a:xfrm>
        </p:spPr>
        <p:txBody>
          <a:bodyPr vert="horz" lIns="91440" tIns="45720" rIns="91440" bIns="45720" rtlCol="0" anchor="t">
            <a:noAutofit/>
          </a:bodyPr>
          <a:lstStyle/>
          <a:p>
            <a:pPr marL="342900" indent="-342900">
              <a:buAutoNum type="arabicPeriod"/>
            </a:pPr>
            <a:r>
              <a:rPr lang="en-GB" sz="1700">
                <a:ea typeface="+mn-lt"/>
                <a:cs typeface="+mn-lt"/>
              </a:rPr>
              <a:t>All 10 Fellows recommended a virtual Fellowship</a:t>
            </a:r>
            <a:endParaRPr lang="en-GB" sz="1700">
              <a:cs typeface="Arial"/>
            </a:endParaRPr>
          </a:p>
          <a:p>
            <a:pPr marL="342900" indent="-342900">
              <a:buAutoNum type="arabicPeriod"/>
            </a:pPr>
            <a:r>
              <a:rPr lang="en-GB" sz="1700">
                <a:ea typeface="+mn-lt"/>
                <a:cs typeface="+mn-lt"/>
              </a:rPr>
              <a:t>Most respondents were pleasantly surprised at how effective this model of Fellowship was, for all parties</a:t>
            </a:r>
            <a:endParaRPr lang="en-GB" sz="1700">
              <a:cs typeface="Arial" panose="020B0604020202020204"/>
            </a:endParaRPr>
          </a:p>
          <a:p>
            <a:pPr marL="342900" indent="-342900">
              <a:buAutoNum type="arabicPeriod"/>
            </a:pPr>
            <a:r>
              <a:rPr lang="en-GB" sz="1700">
                <a:ea typeface="+mn-lt"/>
                <a:cs typeface="+mn-lt"/>
              </a:rPr>
              <a:t>The reduced time available for Fellows to participate in the Fellowship impacted on what was achieved and learned</a:t>
            </a:r>
            <a:endParaRPr lang="en-GB" sz="1700">
              <a:cs typeface="Arial" panose="020B0604020202020204"/>
            </a:endParaRPr>
          </a:p>
          <a:p>
            <a:pPr marL="342900" indent="-342900">
              <a:buAutoNum type="arabicPeriod"/>
            </a:pPr>
            <a:r>
              <a:rPr lang="en-GB" sz="1700">
                <a:ea typeface="+mn-lt"/>
                <a:cs typeface="+mn-lt"/>
              </a:rPr>
              <a:t>Fellows reported improvements in their digital skills,  and that this would be valuable to their work in the NHS</a:t>
            </a:r>
            <a:endParaRPr lang="en-GB" sz="1700">
              <a:cs typeface="Arial" panose="020B0604020202020204"/>
            </a:endParaRPr>
          </a:p>
          <a:p>
            <a:pPr marL="342900" indent="-342900">
              <a:buAutoNum type="arabicPeriod"/>
            </a:pPr>
            <a:r>
              <a:rPr lang="en-GB" sz="1700">
                <a:ea typeface="+mn-lt"/>
                <a:cs typeface="+mn-lt"/>
              </a:rPr>
              <a:t>Fellows identified several advantages to working virtually, this included personal circumstances, as well as for the work they carried out with the overseas’ team</a:t>
            </a:r>
            <a:endParaRPr lang="en-GB" sz="1700">
              <a:cs typeface="Arial" panose="020B0604020202020204"/>
            </a:endParaRPr>
          </a:p>
          <a:p>
            <a:pPr marL="342900" indent="-342900">
              <a:buAutoNum type="arabicPeriod"/>
            </a:pPr>
            <a:r>
              <a:rPr lang="en-GB" sz="1700">
                <a:ea typeface="+mn-lt"/>
                <a:cs typeface="+mn-lt"/>
              </a:rPr>
              <a:t>Certain types of project work appeared more suitable for virtual working e.g. scoping work, education, review, evaluation, analysis, report-writing etc.  Implementation work was more challenging</a:t>
            </a:r>
            <a:endParaRPr lang="en-GB" sz="1700">
              <a:cs typeface="Arial" panose="020B0604020202020204"/>
            </a:endParaRPr>
          </a:p>
          <a:p>
            <a:pPr marL="128270" indent="-128270"/>
            <a:endParaRPr lang="en-GB" sz="1600" dirty="0">
              <a:cs typeface="Arial"/>
            </a:endParaRPr>
          </a:p>
        </p:txBody>
      </p:sp>
    </p:spTree>
    <p:extLst>
      <p:ext uri="{BB962C8B-B14F-4D97-AF65-F5344CB8AC3E}">
        <p14:creationId xmlns:p14="http://schemas.microsoft.com/office/powerpoint/2010/main" val="2361298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C4A73-9685-4FE0-B691-D75865721A9E}"/>
              </a:ext>
            </a:extLst>
          </p:cNvPr>
          <p:cNvSpPr>
            <a:spLocks noGrp="1"/>
          </p:cNvSpPr>
          <p:nvPr>
            <p:ph type="title"/>
          </p:nvPr>
        </p:nvSpPr>
        <p:spPr/>
        <p:txBody>
          <a:bodyPr/>
          <a:lstStyle/>
          <a:p>
            <a:r>
              <a:rPr lang="en-GB">
                <a:cs typeface="Arial"/>
              </a:rPr>
              <a:t>Video – LInda Orazulume</a:t>
            </a:r>
            <a:endParaRPr lang="en-GB"/>
          </a:p>
        </p:txBody>
      </p:sp>
      <p:sp>
        <p:nvSpPr>
          <p:cNvPr id="3" name="Content Placeholder 2">
            <a:extLst>
              <a:ext uri="{FF2B5EF4-FFF2-40B4-BE49-F238E27FC236}">
                <a16:creationId xmlns:a16="http://schemas.microsoft.com/office/drawing/2014/main" id="{2006F5D9-4E4D-41D6-9E62-9776AB2AF503}"/>
              </a:ext>
            </a:extLst>
          </p:cNvPr>
          <p:cNvSpPr>
            <a:spLocks noGrp="1"/>
          </p:cNvSpPr>
          <p:nvPr>
            <p:ph idx="1"/>
          </p:nvPr>
        </p:nvSpPr>
        <p:spPr/>
        <p:txBody>
          <a:bodyPr vert="horz" lIns="91440" tIns="45720" rIns="91440" bIns="45720" rtlCol="0" anchor="t">
            <a:normAutofit/>
          </a:bodyPr>
          <a:lstStyle/>
          <a:p>
            <a:pPr marL="128270" indent="-128270"/>
            <a:r>
              <a:rPr lang="en-GB" sz="1550">
                <a:ea typeface="+mn-lt"/>
                <a:cs typeface="+mn-lt"/>
              </a:rPr>
              <a:t>Linda Orazulume THET Global Day.mp4 </a:t>
            </a:r>
            <a:endParaRPr lang="en-GB">
              <a:cs typeface="Arial" panose="020B0604020202020204"/>
            </a:endParaRPr>
          </a:p>
        </p:txBody>
      </p:sp>
    </p:spTree>
    <p:extLst>
      <p:ext uri="{BB962C8B-B14F-4D97-AF65-F5344CB8AC3E}">
        <p14:creationId xmlns:p14="http://schemas.microsoft.com/office/powerpoint/2010/main" val="65967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F452-CF2F-45DF-90A9-76DBB55DFE54}"/>
              </a:ext>
            </a:extLst>
          </p:cNvPr>
          <p:cNvSpPr>
            <a:spLocks noGrp="1"/>
          </p:cNvSpPr>
          <p:nvPr>
            <p:ph type="title"/>
          </p:nvPr>
        </p:nvSpPr>
        <p:spPr>
          <a:xfrm>
            <a:off x="116541" y="202342"/>
            <a:ext cx="6678706" cy="783775"/>
          </a:xfrm>
        </p:spPr>
        <p:txBody>
          <a:bodyPr>
            <a:normAutofit/>
          </a:bodyPr>
          <a:lstStyle/>
          <a:p>
            <a:r>
              <a:rPr lang="en-GB" sz="2400">
                <a:latin typeface="+mn-lt"/>
              </a:rPr>
              <a:t>Outline of the session</a:t>
            </a:r>
          </a:p>
        </p:txBody>
      </p:sp>
      <p:sp>
        <p:nvSpPr>
          <p:cNvPr id="3" name="Content Placeholder 2">
            <a:extLst>
              <a:ext uri="{FF2B5EF4-FFF2-40B4-BE49-F238E27FC236}">
                <a16:creationId xmlns:a16="http://schemas.microsoft.com/office/drawing/2014/main" id="{3CD122E1-B1D3-4997-9021-915EEB1395AB}"/>
              </a:ext>
            </a:extLst>
          </p:cNvPr>
          <p:cNvSpPr>
            <a:spLocks noGrp="1"/>
          </p:cNvSpPr>
          <p:nvPr>
            <p:ph idx="1"/>
          </p:nvPr>
        </p:nvSpPr>
        <p:spPr>
          <a:xfrm>
            <a:off x="214133" y="679497"/>
            <a:ext cx="6222525" cy="2951209"/>
          </a:xfrm>
        </p:spPr>
        <p:txBody>
          <a:bodyPr>
            <a:noAutofit/>
          </a:bodyPr>
          <a:lstStyle/>
          <a:p>
            <a:pPr marL="183506" marR="6985" indent="-171442">
              <a:spcBef>
                <a:spcPts val="100"/>
              </a:spcBef>
              <a:tabLst>
                <a:tab pos="354947" algn="l"/>
                <a:tab pos="355582" algn="l"/>
              </a:tabLst>
            </a:pPr>
            <a:endParaRPr lang="en-GB" sz="1200">
              <a:solidFill>
                <a:srgbClr val="000000"/>
              </a:solidFill>
              <a:cs typeface="Arial MT"/>
            </a:endParaRPr>
          </a:p>
          <a:p>
            <a:endParaRPr lang="en-GB" sz="1200"/>
          </a:p>
        </p:txBody>
      </p:sp>
      <p:sp>
        <p:nvSpPr>
          <p:cNvPr id="4" name="TextBox 3">
            <a:extLst>
              <a:ext uri="{FF2B5EF4-FFF2-40B4-BE49-F238E27FC236}">
                <a16:creationId xmlns:a16="http://schemas.microsoft.com/office/drawing/2014/main" id="{E2D2A172-4A0C-4C9B-804B-B17B5048395B}"/>
              </a:ext>
            </a:extLst>
          </p:cNvPr>
          <p:cNvSpPr txBox="1"/>
          <p:nvPr/>
        </p:nvSpPr>
        <p:spPr>
          <a:xfrm>
            <a:off x="582707" y="1267407"/>
            <a:ext cx="5656728" cy="2585323"/>
          </a:xfrm>
          <a:prstGeom prst="rect">
            <a:avLst/>
          </a:prstGeom>
          <a:noFill/>
        </p:spPr>
        <p:txBody>
          <a:bodyPr wrap="square" rtlCol="0">
            <a:spAutoFit/>
          </a:bodyPr>
          <a:lstStyle/>
          <a:p>
            <a:pPr marL="285750" indent="-285750">
              <a:buFont typeface="Arial" panose="020B0604020202020204" pitchFamily="34" charset="0"/>
              <a:buChar char="•"/>
            </a:pPr>
            <a:r>
              <a:rPr lang="en-GB"/>
              <a:t>Define what is  meant by virtual volunteering </a:t>
            </a:r>
          </a:p>
          <a:p>
            <a:pPr marL="285750" indent="-285750">
              <a:buFont typeface="Arial" panose="020B0604020202020204" pitchFamily="34" charset="0"/>
              <a:buChar char="•"/>
            </a:pPr>
            <a:r>
              <a:rPr lang="en-GB"/>
              <a:t>Recognise the benefits the individual by virtual volunteering</a:t>
            </a:r>
          </a:p>
          <a:p>
            <a:pPr marL="285750" indent="-285750">
              <a:buFont typeface="Arial" panose="020B0604020202020204" pitchFamily="34" charset="0"/>
              <a:buChar char="•"/>
            </a:pPr>
            <a:r>
              <a:rPr lang="en-GB"/>
              <a:t>Explore an evaluation of a pilot of Health Education England virtual volunteering experience via the Improving Global Health Programme</a:t>
            </a:r>
          </a:p>
          <a:p>
            <a:pPr marL="285750" indent="-285750">
              <a:buFont typeface="Arial" panose="020B0604020202020204" pitchFamily="34" charset="0"/>
              <a:buChar char="•"/>
            </a:pPr>
            <a:r>
              <a:rPr lang="en-GB"/>
              <a:t>Tropical Health and Education Trust </a:t>
            </a:r>
          </a:p>
          <a:p>
            <a:pPr marL="285750" indent="-285750">
              <a:buFont typeface="Arial" panose="020B0604020202020204" pitchFamily="34" charset="0"/>
              <a:buChar char="•"/>
            </a:pPr>
            <a:r>
              <a:rPr lang="en-GB"/>
              <a:t>An example of a virtual volunteer opportunity –Virtual Doctors </a:t>
            </a:r>
          </a:p>
          <a:p>
            <a:pPr marL="285750" indent="-285750">
              <a:buFont typeface="Arial" panose="020B0604020202020204" pitchFamily="34" charset="0"/>
              <a:buChar char="•"/>
            </a:pPr>
            <a:r>
              <a:rPr lang="en-GB"/>
              <a:t>Volunteer experience comparing a physical and virtual experience </a:t>
            </a:r>
          </a:p>
          <a:p>
            <a:pPr marL="285750" indent="-285750">
              <a:buFont typeface="Arial" panose="020B0604020202020204" pitchFamily="34" charset="0"/>
              <a:buChar char="•"/>
            </a:pPr>
            <a:r>
              <a:rPr lang="en-GB"/>
              <a:t>Volunteer experience of a virtual experience </a:t>
            </a:r>
          </a:p>
          <a:p>
            <a:pPr marL="285750" indent="-285750">
              <a:buFont typeface="Arial" panose="020B0604020202020204" pitchFamily="34" charset="0"/>
              <a:buChar char="•"/>
            </a:pPr>
            <a:r>
              <a:rPr lang="en-GB"/>
              <a:t>How to get involved </a:t>
            </a:r>
          </a:p>
          <a:p>
            <a:pPr marL="285750" indent="-285750">
              <a:buFont typeface="Arial" panose="020B0604020202020204" pitchFamily="34" charset="0"/>
              <a:buChar char="•"/>
            </a:pPr>
            <a:r>
              <a:rPr lang="en-GB"/>
              <a:t>Any Questions? </a:t>
            </a:r>
          </a:p>
          <a:p>
            <a:endParaRPr lang="en-GB"/>
          </a:p>
        </p:txBody>
      </p:sp>
    </p:spTree>
    <p:extLst>
      <p:ext uri="{BB962C8B-B14F-4D97-AF65-F5344CB8AC3E}">
        <p14:creationId xmlns:p14="http://schemas.microsoft.com/office/powerpoint/2010/main" val="287780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F452-CF2F-45DF-90A9-76DBB55DFE54}"/>
              </a:ext>
            </a:extLst>
          </p:cNvPr>
          <p:cNvSpPr>
            <a:spLocks noGrp="1"/>
          </p:cNvSpPr>
          <p:nvPr>
            <p:ph type="title"/>
          </p:nvPr>
        </p:nvSpPr>
        <p:spPr>
          <a:xfrm>
            <a:off x="116541" y="202342"/>
            <a:ext cx="6678706" cy="783775"/>
          </a:xfrm>
        </p:spPr>
        <p:txBody>
          <a:bodyPr>
            <a:normAutofit/>
          </a:bodyPr>
          <a:lstStyle/>
          <a:p>
            <a:r>
              <a:rPr lang="en-GB" sz="2400">
                <a:latin typeface="+mn-lt"/>
              </a:rPr>
              <a:t>What do we mean by Virtual Volunteering ?</a:t>
            </a:r>
          </a:p>
        </p:txBody>
      </p:sp>
      <p:sp>
        <p:nvSpPr>
          <p:cNvPr id="3" name="Content Placeholder 2">
            <a:extLst>
              <a:ext uri="{FF2B5EF4-FFF2-40B4-BE49-F238E27FC236}">
                <a16:creationId xmlns:a16="http://schemas.microsoft.com/office/drawing/2014/main" id="{3CD122E1-B1D3-4997-9021-915EEB1395AB}"/>
              </a:ext>
            </a:extLst>
          </p:cNvPr>
          <p:cNvSpPr>
            <a:spLocks noGrp="1"/>
          </p:cNvSpPr>
          <p:nvPr>
            <p:ph idx="1"/>
          </p:nvPr>
        </p:nvSpPr>
        <p:spPr>
          <a:xfrm>
            <a:off x="214133" y="679497"/>
            <a:ext cx="6222525" cy="2951209"/>
          </a:xfrm>
        </p:spPr>
        <p:txBody>
          <a:bodyPr>
            <a:noAutofit/>
          </a:bodyPr>
          <a:lstStyle/>
          <a:p>
            <a:pPr marL="183506" marR="6985" indent="-171442">
              <a:spcBef>
                <a:spcPts val="100"/>
              </a:spcBef>
              <a:tabLst>
                <a:tab pos="354947" algn="l"/>
                <a:tab pos="355582" algn="l"/>
              </a:tabLst>
            </a:pPr>
            <a:endParaRPr lang="en-GB" sz="1200">
              <a:solidFill>
                <a:srgbClr val="000000"/>
              </a:solidFill>
              <a:cs typeface="Arial MT"/>
            </a:endParaRPr>
          </a:p>
          <a:p>
            <a:endParaRPr lang="en-GB" sz="1200"/>
          </a:p>
        </p:txBody>
      </p:sp>
      <p:sp>
        <p:nvSpPr>
          <p:cNvPr id="4" name="TextBox 3">
            <a:extLst>
              <a:ext uri="{FF2B5EF4-FFF2-40B4-BE49-F238E27FC236}">
                <a16:creationId xmlns:a16="http://schemas.microsoft.com/office/drawing/2014/main" id="{E2D2A172-4A0C-4C9B-804B-B17B5048395B}"/>
              </a:ext>
            </a:extLst>
          </p:cNvPr>
          <p:cNvSpPr txBox="1"/>
          <p:nvPr/>
        </p:nvSpPr>
        <p:spPr>
          <a:xfrm>
            <a:off x="319311" y="938067"/>
            <a:ext cx="6220402" cy="3477875"/>
          </a:xfrm>
          <a:prstGeom prst="rect">
            <a:avLst/>
          </a:prstGeom>
          <a:noFill/>
        </p:spPr>
        <p:txBody>
          <a:bodyPr wrap="square" lIns="91440" tIns="45720" rIns="91440" bIns="45720" rtlCol="0" anchor="t">
            <a:spAutoFit/>
          </a:bodyPr>
          <a:lstStyle/>
          <a:p>
            <a:r>
              <a:rPr lang="en-GB" sz="2000" b="1" i="0">
                <a:solidFill>
                  <a:srgbClr val="202122"/>
                </a:solidFill>
                <a:effectLst/>
                <a:latin typeface="Arial"/>
                <a:cs typeface="Arial"/>
              </a:rPr>
              <a:t>most are a variation on the definition below</a:t>
            </a:r>
            <a:r>
              <a:rPr lang="en-GB" sz="2000" b="1">
                <a:solidFill>
                  <a:srgbClr val="202122"/>
                </a:solidFill>
                <a:latin typeface="Arial"/>
                <a:cs typeface="Arial"/>
              </a:rPr>
              <a:t> </a:t>
            </a:r>
            <a:endParaRPr lang="en-GB" sz="2000" b="1" i="0">
              <a:solidFill>
                <a:srgbClr val="202122"/>
              </a:solidFill>
              <a:effectLst/>
              <a:latin typeface="Arial" panose="020B0604020202020204" pitchFamily="34" charset="0"/>
              <a:cs typeface="Arial"/>
            </a:endParaRPr>
          </a:p>
          <a:p>
            <a:endParaRPr lang="en-GB" sz="2000" b="1">
              <a:solidFill>
                <a:srgbClr val="202122"/>
              </a:solidFill>
              <a:latin typeface="Arial" panose="020B0604020202020204" pitchFamily="34" charset="0"/>
              <a:cs typeface="Arial"/>
            </a:endParaRPr>
          </a:p>
          <a:p>
            <a:r>
              <a:rPr lang="en-GB" sz="2000" b="1" i="0">
                <a:solidFill>
                  <a:srgbClr val="202122"/>
                </a:solidFill>
                <a:effectLst/>
                <a:latin typeface="Arial"/>
                <a:cs typeface="Arial"/>
              </a:rPr>
              <a:t>“Virtual volunteering</a:t>
            </a:r>
            <a:r>
              <a:rPr lang="en-GB" sz="2000" b="0" i="0">
                <a:solidFill>
                  <a:srgbClr val="202122"/>
                </a:solidFill>
                <a:effectLst/>
                <a:latin typeface="Arial"/>
                <a:cs typeface="Arial"/>
              </a:rPr>
              <a:t> refers to </a:t>
            </a:r>
            <a:r>
              <a:rPr lang="en-GB" sz="2000" b="0" i="0" u="none" strike="noStrike">
                <a:solidFill>
                  <a:srgbClr val="0645AD"/>
                </a:solidFill>
                <a:effectLst/>
                <a:latin typeface="Arial"/>
                <a:cs typeface="Arial"/>
                <a:hlinkClick r:id="rId3" tooltip="Volunteering"/>
              </a:rPr>
              <a:t>volunteer</a:t>
            </a:r>
            <a:r>
              <a:rPr lang="en-GB" sz="2000" b="0" i="0">
                <a:solidFill>
                  <a:srgbClr val="202122"/>
                </a:solidFill>
                <a:effectLst/>
                <a:latin typeface="Arial"/>
                <a:cs typeface="Arial"/>
              </a:rPr>
              <a:t> activities completed, in whole or in part, using the </a:t>
            </a:r>
            <a:r>
              <a:rPr lang="en-GB" sz="2000" b="0" i="0" u="none" strike="noStrike">
                <a:solidFill>
                  <a:srgbClr val="0645AD"/>
                </a:solidFill>
                <a:effectLst/>
                <a:latin typeface="Arial"/>
                <a:cs typeface="Arial"/>
                <a:hlinkClick r:id="rId4" tooltip="Internet"/>
              </a:rPr>
              <a:t>Internet</a:t>
            </a:r>
            <a:r>
              <a:rPr lang="en-GB" sz="2000" b="0" i="0">
                <a:solidFill>
                  <a:srgbClr val="202122"/>
                </a:solidFill>
                <a:effectLst/>
                <a:latin typeface="Arial"/>
                <a:cs typeface="Arial"/>
              </a:rPr>
              <a:t> and a home, school, </a:t>
            </a:r>
            <a:r>
              <a:rPr lang="en-GB" sz="2000">
                <a:solidFill>
                  <a:srgbClr val="202122"/>
                </a:solidFill>
                <a:latin typeface="Arial"/>
                <a:cs typeface="Arial"/>
              </a:rPr>
              <a:t>tele-</a:t>
            </a:r>
            <a:r>
              <a:rPr lang="en-GB" sz="2000" err="1">
                <a:solidFill>
                  <a:srgbClr val="202122"/>
                </a:solidFill>
                <a:latin typeface="Arial"/>
                <a:cs typeface="Arial"/>
              </a:rPr>
              <a:t>center</a:t>
            </a:r>
            <a:r>
              <a:rPr lang="en-GB" sz="2000" b="0" i="0">
                <a:solidFill>
                  <a:srgbClr val="202122"/>
                </a:solidFill>
                <a:effectLst/>
                <a:latin typeface="Arial"/>
                <a:cs typeface="Arial"/>
              </a:rPr>
              <a:t>, or work computer or other Internet-connected device, such as a </a:t>
            </a:r>
            <a:r>
              <a:rPr lang="en-GB" sz="2000" b="0" i="0" u="none" strike="noStrike">
                <a:solidFill>
                  <a:srgbClr val="0645AD"/>
                </a:solidFill>
                <a:effectLst/>
                <a:latin typeface="Arial"/>
                <a:cs typeface="Arial"/>
                <a:hlinkClick r:id="rId5" tooltip="Smartphone"/>
              </a:rPr>
              <a:t>smart phone</a:t>
            </a:r>
            <a:r>
              <a:rPr lang="en-GB" sz="2000" b="0" i="0">
                <a:solidFill>
                  <a:srgbClr val="202122"/>
                </a:solidFill>
                <a:effectLst/>
                <a:latin typeface="Arial"/>
                <a:cs typeface="Arial"/>
              </a:rPr>
              <a:t> or </a:t>
            </a:r>
            <a:r>
              <a:rPr lang="en-GB" sz="2000" b="0" i="0" u="sng">
                <a:solidFill>
                  <a:srgbClr val="FAA700"/>
                </a:solidFill>
                <a:effectLst/>
                <a:latin typeface="Arial"/>
                <a:cs typeface="Arial"/>
                <a:hlinkClick r:id="rId6"/>
              </a:rPr>
              <a:t>personal digital assistant</a:t>
            </a:r>
            <a:r>
              <a:rPr lang="en-GB" sz="2000" b="0" i="0">
                <a:solidFill>
                  <a:srgbClr val="202122"/>
                </a:solidFill>
                <a:effectLst/>
                <a:latin typeface="Arial"/>
                <a:cs typeface="Arial"/>
              </a:rPr>
              <a:t> (PDA).</a:t>
            </a:r>
            <a:r>
              <a:rPr lang="en-GB" sz="2000" b="0" i="0" u="none" strike="noStrike" baseline="30000">
                <a:solidFill>
                  <a:srgbClr val="0645AD"/>
                </a:solidFill>
                <a:effectLst/>
                <a:latin typeface="Arial"/>
                <a:cs typeface="Arial"/>
                <a:hlinkClick r:id="rId7"/>
              </a:rPr>
              <a:t>[1]</a:t>
            </a:r>
            <a:r>
              <a:rPr lang="en-GB" sz="2000" b="0" i="0">
                <a:solidFill>
                  <a:srgbClr val="202122"/>
                </a:solidFill>
                <a:effectLst/>
                <a:latin typeface="Arial"/>
                <a:cs typeface="Arial"/>
              </a:rPr>
              <a:t> Virtual volunteering is also known as </a:t>
            </a:r>
            <a:r>
              <a:rPr lang="en-GB" sz="2000" b="1" i="0">
                <a:solidFill>
                  <a:srgbClr val="202122"/>
                </a:solidFill>
                <a:effectLst/>
                <a:latin typeface="Arial"/>
                <a:cs typeface="Arial"/>
              </a:rPr>
              <a:t>online volunteering</a:t>
            </a:r>
            <a:r>
              <a:rPr lang="en-GB" sz="2000" b="0" i="0">
                <a:solidFill>
                  <a:srgbClr val="202122"/>
                </a:solidFill>
                <a:effectLst/>
                <a:latin typeface="Arial"/>
                <a:cs typeface="Arial"/>
              </a:rPr>
              <a:t>, </a:t>
            </a:r>
            <a:r>
              <a:rPr lang="en-GB" sz="2000" b="1" i="0">
                <a:solidFill>
                  <a:srgbClr val="202122"/>
                </a:solidFill>
                <a:effectLst/>
                <a:latin typeface="Arial"/>
                <a:cs typeface="Arial"/>
              </a:rPr>
              <a:t>remote volunteering</a:t>
            </a:r>
            <a:r>
              <a:rPr lang="en-GB" sz="2000" b="0" i="0">
                <a:solidFill>
                  <a:srgbClr val="202122"/>
                </a:solidFill>
                <a:effectLst/>
                <a:latin typeface="Arial"/>
                <a:cs typeface="Arial"/>
              </a:rPr>
              <a:t> or </a:t>
            </a:r>
            <a:r>
              <a:rPr lang="en-GB" sz="2000" b="1" i="0">
                <a:solidFill>
                  <a:srgbClr val="202122"/>
                </a:solidFill>
                <a:effectLst/>
                <a:latin typeface="Arial"/>
                <a:cs typeface="Arial"/>
              </a:rPr>
              <a:t>e-volunteering”</a:t>
            </a:r>
            <a:r>
              <a:rPr lang="en-GB" sz="2000" b="0" i="0">
                <a:solidFill>
                  <a:srgbClr val="202122"/>
                </a:solidFill>
                <a:effectLst/>
                <a:latin typeface="Arial"/>
                <a:cs typeface="Arial"/>
              </a:rPr>
              <a:t>.</a:t>
            </a:r>
          </a:p>
          <a:p>
            <a:r>
              <a:rPr lang="en-GB" sz="2000"/>
              <a:t>https://en.wikipedia.org/wiki/Virtual_volunteering</a:t>
            </a:r>
            <a:endParaRPr lang="en-GB" sz="2000">
              <a:cs typeface="Arial"/>
            </a:endParaRPr>
          </a:p>
        </p:txBody>
      </p:sp>
    </p:spTree>
    <p:extLst>
      <p:ext uri="{BB962C8B-B14F-4D97-AF65-F5344CB8AC3E}">
        <p14:creationId xmlns:p14="http://schemas.microsoft.com/office/powerpoint/2010/main" val="326843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978AC-8D75-42DE-B064-1646B970540B}"/>
              </a:ext>
            </a:extLst>
          </p:cNvPr>
          <p:cNvSpPr>
            <a:spLocks noGrp="1"/>
          </p:cNvSpPr>
          <p:nvPr>
            <p:ph type="title"/>
          </p:nvPr>
        </p:nvSpPr>
        <p:spPr>
          <a:xfrm>
            <a:off x="-85515" y="179934"/>
            <a:ext cx="7029030" cy="477154"/>
          </a:xfrm>
        </p:spPr>
        <p:txBody>
          <a:bodyPr>
            <a:noAutofit/>
          </a:bodyP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pPr algn="l"/>
            <a:r>
              <a:rPr lang="en-GB" sz="2400">
                <a:solidFill>
                  <a:schemeClr val="accent5">
                    <a:lumMod val="75000"/>
                  </a:schemeClr>
                </a:solidFill>
                <a:latin typeface="Arial" panose="020B0604020202020204" pitchFamily="34" charset="0"/>
              </a:rPr>
              <a:t>HEE Global Strategic Priorities</a:t>
            </a:r>
          </a:p>
        </p:txBody>
      </p:sp>
      <p:grpSp>
        <p:nvGrpSpPr>
          <p:cNvPr id="11" name="Group 10">
            <a:extLst>
              <a:ext uri="{FF2B5EF4-FFF2-40B4-BE49-F238E27FC236}">
                <a16:creationId xmlns:a16="http://schemas.microsoft.com/office/drawing/2014/main" id="{53B91769-639E-4EFB-8D9A-C803FF78A34E}"/>
              </a:ext>
            </a:extLst>
          </p:cNvPr>
          <p:cNvGrpSpPr/>
          <p:nvPr/>
        </p:nvGrpSpPr>
        <p:grpSpPr>
          <a:xfrm>
            <a:off x="332451" y="1106161"/>
            <a:ext cx="6281740" cy="2836552"/>
            <a:chOff x="972552" y="950039"/>
            <a:chExt cx="9775817" cy="5040936"/>
          </a:xfrm>
        </p:grpSpPr>
        <p:grpSp>
          <p:nvGrpSpPr>
            <p:cNvPr id="12" name="Group 11">
              <a:extLst>
                <a:ext uri="{FF2B5EF4-FFF2-40B4-BE49-F238E27FC236}">
                  <a16:creationId xmlns:a16="http://schemas.microsoft.com/office/drawing/2014/main" id="{29FEAEB3-E2D6-4BA4-95AB-1DE10D4A8F37}"/>
                </a:ext>
              </a:extLst>
            </p:cNvPr>
            <p:cNvGrpSpPr/>
            <p:nvPr/>
          </p:nvGrpSpPr>
          <p:grpSpPr>
            <a:xfrm>
              <a:off x="972552" y="952818"/>
              <a:ext cx="2295255" cy="4992735"/>
              <a:chOff x="9754128" y="1141820"/>
              <a:chExt cx="1712465" cy="4018806"/>
            </a:xfrm>
          </p:grpSpPr>
          <p:sp>
            <p:nvSpPr>
              <p:cNvPr id="19" name="Rectangle 18">
                <a:extLst>
                  <a:ext uri="{FF2B5EF4-FFF2-40B4-BE49-F238E27FC236}">
                    <a16:creationId xmlns:a16="http://schemas.microsoft.com/office/drawing/2014/main" id="{29A02CB1-4CE0-4108-8275-FA68C3AE7BC2}"/>
                  </a:ext>
                </a:extLst>
              </p:cNvPr>
              <p:cNvSpPr/>
              <p:nvPr/>
            </p:nvSpPr>
            <p:spPr>
              <a:xfrm>
                <a:off x="9754129" y="2570011"/>
                <a:ext cx="1712464" cy="1096847"/>
              </a:xfrm>
              <a:prstGeom prst="rect">
                <a:avLst/>
              </a:prstGeom>
              <a:solidFill>
                <a:srgbClr val="1C5D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i="1">
                    <a:solidFill>
                      <a:schemeClr val="bg1"/>
                    </a:solidFill>
                  </a:rPr>
                  <a:t>NHS System Strengthening</a:t>
                </a:r>
                <a:r>
                  <a:rPr lang="en-GB" sz="900" b="1">
                    <a:solidFill>
                      <a:schemeClr val="bg1"/>
                    </a:solidFill>
                  </a:rPr>
                  <a:t> </a:t>
                </a:r>
                <a:endParaRPr lang="en-US" sz="900" b="1">
                  <a:solidFill>
                    <a:schemeClr val="bg1"/>
                  </a:solidFill>
                </a:endParaRPr>
              </a:p>
              <a:p>
                <a:pPr algn="ctr"/>
                <a:r>
                  <a:rPr lang="en-GB" sz="900"/>
                  <a:t>Educational migratory pathways into the NHS</a:t>
                </a:r>
                <a:endParaRPr lang="en-US" sz="900"/>
              </a:p>
            </p:txBody>
          </p:sp>
          <p:sp>
            <p:nvSpPr>
              <p:cNvPr id="20" name="Rectangle 19">
                <a:extLst>
                  <a:ext uri="{FF2B5EF4-FFF2-40B4-BE49-F238E27FC236}">
                    <a16:creationId xmlns:a16="http://schemas.microsoft.com/office/drawing/2014/main" id="{6CB2A472-C4F2-4779-BB4C-78EFD916648B}"/>
                  </a:ext>
                </a:extLst>
              </p:cNvPr>
              <p:cNvSpPr/>
              <p:nvPr/>
            </p:nvSpPr>
            <p:spPr>
              <a:xfrm>
                <a:off x="9754128" y="1141820"/>
                <a:ext cx="1712464" cy="1096846"/>
              </a:xfrm>
              <a:prstGeom prst="rect">
                <a:avLst/>
              </a:prstGeom>
              <a:solidFill>
                <a:srgbClr val="3DA6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NHS Individual Development</a:t>
                </a:r>
                <a:endParaRPr lang="en-US" sz="900" b="1">
                  <a:solidFill>
                    <a:schemeClr val="bg1"/>
                  </a:solidFill>
                </a:endParaRPr>
              </a:p>
              <a:p>
                <a:pPr algn="ctr"/>
                <a:r>
                  <a:rPr lang="en-GB" sz="900"/>
                  <a:t>Education and learning for the NHS workforce</a:t>
                </a:r>
                <a:endParaRPr lang="en-US" sz="900"/>
              </a:p>
            </p:txBody>
          </p:sp>
          <p:sp>
            <p:nvSpPr>
              <p:cNvPr id="22" name="Rectangle 21">
                <a:extLst>
                  <a:ext uri="{FF2B5EF4-FFF2-40B4-BE49-F238E27FC236}">
                    <a16:creationId xmlns:a16="http://schemas.microsoft.com/office/drawing/2014/main" id="{D125F42A-E9E3-4952-A35A-086C1AABD04A}"/>
                  </a:ext>
                </a:extLst>
              </p:cNvPr>
              <p:cNvSpPr/>
              <p:nvPr/>
            </p:nvSpPr>
            <p:spPr>
              <a:xfrm>
                <a:off x="9764310" y="4063778"/>
                <a:ext cx="1702283" cy="1096848"/>
              </a:xfrm>
              <a:prstGeom prst="rect">
                <a:avLst/>
              </a:prstGeom>
              <a:solidFill>
                <a:srgbClr val="2680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solidFill>
                      <a:schemeClr val="bg1"/>
                    </a:solidFill>
                  </a:rPr>
                  <a:t>Global Health System Strengthening</a:t>
                </a:r>
              </a:p>
              <a:p>
                <a:pPr algn="ctr"/>
                <a:r>
                  <a:rPr lang="en-GB" sz="900">
                    <a:solidFill>
                      <a:schemeClr val="bg1"/>
                    </a:solidFill>
                  </a:rPr>
                  <a:t>Global consultancy and knowledge exchange</a:t>
                </a:r>
                <a:endParaRPr lang="en-US" sz="900">
                  <a:solidFill>
                    <a:schemeClr val="bg1"/>
                  </a:solidFill>
                </a:endParaRPr>
              </a:p>
            </p:txBody>
          </p:sp>
        </p:grpSp>
        <p:sp>
          <p:nvSpPr>
            <p:cNvPr id="13" name="TextBox 12">
              <a:extLst>
                <a:ext uri="{FF2B5EF4-FFF2-40B4-BE49-F238E27FC236}">
                  <a16:creationId xmlns:a16="http://schemas.microsoft.com/office/drawing/2014/main" id="{A204EA05-0C05-487F-95FA-6131441D0B82}"/>
                </a:ext>
              </a:extLst>
            </p:cNvPr>
            <p:cNvSpPr txBox="1"/>
            <p:nvPr/>
          </p:nvSpPr>
          <p:spPr>
            <a:xfrm>
              <a:off x="3461987" y="952818"/>
              <a:ext cx="3565247" cy="1394749"/>
            </a:xfrm>
            <a:prstGeom prst="rect">
              <a:avLst/>
            </a:prstGeom>
            <a:noFill/>
            <a:ln w="3175">
              <a:solidFill>
                <a:schemeClr val="bg1"/>
              </a:solidFill>
            </a:ln>
          </p:spPr>
          <p:txBody>
            <a:bodyPr wrap="square">
              <a:spAutoFit/>
            </a:bodyPr>
            <a:lstStyle/>
            <a:p>
              <a:r>
                <a:rPr lang="en-GB" sz="900"/>
                <a:t>A developmental offer to individual current and future NHS employees to provide professional development, career progression, and support life-long learning</a:t>
              </a:r>
            </a:p>
          </p:txBody>
        </p:sp>
        <p:sp>
          <p:nvSpPr>
            <p:cNvPr id="14" name="TextBox 13">
              <a:extLst>
                <a:ext uri="{FF2B5EF4-FFF2-40B4-BE49-F238E27FC236}">
                  <a16:creationId xmlns:a16="http://schemas.microsoft.com/office/drawing/2014/main" id="{9D0A053C-9B43-46DA-9807-224F14CD6A96}"/>
                </a:ext>
              </a:extLst>
            </p:cNvPr>
            <p:cNvSpPr txBox="1"/>
            <p:nvPr/>
          </p:nvSpPr>
          <p:spPr>
            <a:xfrm>
              <a:off x="3461987" y="2727121"/>
              <a:ext cx="3565247" cy="1271684"/>
            </a:xfrm>
            <a:prstGeom prst="rect">
              <a:avLst/>
            </a:prstGeom>
            <a:noFill/>
            <a:ln w="3175">
              <a:solidFill>
                <a:schemeClr val="bg1"/>
              </a:solidFill>
            </a:ln>
          </p:spPr>
          <p:txBody>
            <a:bodyPr wrap="square">
              <a:spAutoFit/>
            </a:bodyPr>
            <a:lstStyle/>
            <a:p>
              <a:pPr defTabSz="1777910">
                <a:lnSpc>
                  <a:spcPct val="90000"/>
                </a:lnSpc>
                <a:spcBef>
                  <a:spcPct val="0"/>
                </a:spcBef>
                <a:spcAft>
                  <a:spcPct val="35000"/>
                </a:spcAft>
              </a:pPr>
              <a:r>
                <a:rPr lang="en-GB" sz="900"/>
                <a:t>An offer to the population of England and through mutually beneficial partnerships which benefit the NHS organisations and systems, improving quality &amp; transparency of existing programmes.</a:t>
              </a:r>
            </a:p>
          </p:txBody>
        </p:sp>
        <p:sp>
          <p:nvSpPr>
            <p:cNvPr id="15" name="TextBox 14">
              <a:extLst>
                <a:ext uri="{FF2B5EF4-FFF2-40B4-BE49-F238E27FC236}">
                  <a16:creationId xmlns:a16="http://schemas.microsoft.com/office/drawing/2014/main" id="{1B3C4DCA-5DA4-453B-9723-A03A50376E3D}"/>
                </a:ext>
              </a:extLst>
            </p:cNvPr>
            <p:cNvSpPr txBox="1"/>
            <p:nvPr/>
          </p:nvSpPr>
          <p:spPr>
            <a:xfrm>
              <a:off x="3461987" y="4596226"/>
              <a:ext cx="3565244" cy="1050164"/>
            </a:xfrm>
            <a:prstGeom prst="rect">
              <a:avLst/>
            </a:prstGeom>
            <a:noFill/>
            <a:ln w="3175">
              <a:solidFill>
                <a:schemeClr val="bg1"/>
              </a:solidFill>
            </a:ln>
          </p:spPr>
          <p:txBody>
            <a:bodyPr wrap="square">
              <a:spAutoFit/>
            </a:bodyPr>
            <a:lstStyle/>
            <a:p>
              <a:pPr defTabSz="1777910">
                <a:lnSpc>
                  <a:spcPct val="90000"/>
                </a:lnSpc>
                <a:spcBef>
                  <a:spcPct val="0"/>
                </a:spcBef>
                <a:spcAft>
                  <a:spcPct val="35000"/>
                </a:spcAft>
              </a:pPr>
              <a:r>
                <a:rPr lang="en-GB" sz="900"/>
                <a:t>An offer to the world to facilitate mutual health system strengthening for other health workforces using HEE’s expertise, based on co-creation of solutions</a:t>
              </a:r>
              <a:endParaRPr lang="en-GB" sz="800"/>
            </a:p>
          </p:txBody>
        </p:sp>
        <p:sp>
          <p:nvSpPr>
            <p:cNvPr id="16" name="TextBox 15">
              <a:extLst>
                <a:ext uri="{FF2B5EF4-FFF2-40B4-BE49-F238E27FC236}">
                  <a16:creationId xmlns:a16="http://schemas.microsoft.com/office/drawing/2014/main" id="{2F4BA108-63A4-4B48-A65D-F659CC18BAAE}"/>
                </a:ext>
              </a:extLst>
            </p:cNvPr>
            <p:cNvSpPr txBox="1"/>
            <p:nvPr/>
          </p:nvSpPr>
          <p:spPr>
            <a:xfrm>
              <a:off x="7183122" y="950039"/>
              <a:ext cx="3565247" cy="1394749"/>
            </a:xfrm>
            <a:prstGeom prst="rect">
              <a:avLst/>
            </a:prstGeom>
            <a:noFill/>
            <a:ln w="3175">
              <a:solidFill>
                <a:schemeClr val="bg1"/>
              </a:solidFill>
            </a:ln>
          </p:spPr>
          <p:txBody>
            <a:bodyPr wrap="square">
              <a:spAutoFit/>
            </a:bodyPr>
            <a:lstStyle/>
            <a:p>
              <a:pPr marL="171442" indent="-171442">
                <a:buFont typeface="Arial" panose="020B0604020202020204" pitchFamily="34" charset="0"/>
                <a:buChar char="•"/>
              </a:pPr>
              <a:r>
                <a:rPr lang="en-GB" sz="900"/>
                <a:t>Developing and improving individual members of NHS staff</a:t>
              </a:r>
            </a:p>
            <a:p>
              <a:pPr marL="171442" indent="-171442">
                <a:buFont typeface="Arial" panose="020B0604020202020204" pitchFamily="34" charset="0"/>
                <a:buChar char="•"/>
              </a:pPr>
              <a:r>
                <a:rPr lang="en-GB" sz="900"/>
                <a:t>Attracting more people into globalised NHS careers</a:t>
              </a:r>
            </a:p>
            <a:p>
              <a:pPr marL="171442" indent="-171442">
                <a:buFont typeface="Arial" panose="020B0604020202020204" pitchFamily="34" charset="0"/>
                <a:buChar char="•"/>
              </a:pPr>
              <a:r>
                <a:rPr lang="en-GB" sz="900"/>
                <a:t>Promoting diversity in leadership</a:t>
              </a:r>
            </a:p>
          </p:txBody>
        </p:sp>
        <p:sp>
          <p:nvSpPr>
            <p:cNvPr id="17" name="TextBox 16">
              <a:extLst>
                <a:ext uri="{FF2B5EF4-FFF2-40B4-BE49-F238E27FC236}">
                  <a16:creationId xmlns:a16="http://schemas.microsoft.com/office/drawing/2014/main" id="{C8003B19-E9E7-47E6-A515-5289F9E01094}"/>
                </a:ext>
              </a:extLst>
            </p:cNvPr>
            <p:cNvSpPr txBox="1"/>
            <p:nvPr/>
          </p:nvSpPr>
          <p:spPr>
            <a:xfrm>
              <a:off x="7183122" y="2727121"/>
              <a:ext cx="3565247" cy="1394749"/>
            </a:xfrm>
            <a:prstGeom prst="rect">
              <a:avLst/>
            </a:prstGeom>
            <a:noFill/>
            <a:ln w="3175">
              <a:solidFill>
                <a:schemeClr val="bg1"/>
              </a:solidFill>
            </a:ln>
          </p:spPr>
          <p:txBody>
            <a:bodyPr wrap="square">
              <a:spAutoFit/>
            </a:bodyPr>
            <a:lstStyle/>
            <a:p>
              <a:pPr marL="171442" indent="-171442">
                <a:buFont typeface="Arial" panose="020B0604020202020204" pitchFamily="34" charset="0"/>
                <a:buChar char="•"/>
              </a:pPr>
              <a:r>
                <a:rPr lang="en-GB" sz="900"/>
                <a:t>Increasing the number of overseas staff able to work in the NHS</a:t>
              </a:r>
            </a:p>
            <a:p>
              <a:pPr marL="171442" indent="-171442">
                <a:buFont typeface="Arial" panose="020B0604020202020204" pitchFamily="34" charset="0"/>
                <a:buChar char="•"/>
              </a:pPr>
              <a:r>
                <a:rPr lang="en-GB" sz="900"/>
                <a:t>Improving the ability of those staff to meet patient needs</a:t>
              </a:r>
            </a:p>
            <a:p>
              <a:pPr marL="171442" indent="-171442">
                <a:buFont typeface="Arial" panose="020B0604020202020204" pitchFamily="34" charset="0"/>
                <a:buChar char="•"/>
              </a:pPr>
              <a:r>
                <a:rPr lang="en-GB" sz="900"/>
                <a:t>Reducing differential attainment</a:t>
              </a:r>
            </a:p>
          </p:txBody>
        </p:sp>
        <p:sp>
          <p:nvSpPr>
            <p:cNvPr id="18" name="TextBox 17">
              <a:extLst>
                <a:ext uri="{FF2B5EF4-FFF2-40B4-BE49-F238E27FC236}">
                  <a16:creationId xmlns:a16="http://schemas.microsoft.com/office/drawing/2014/main" id="{72AA346E-5F54-46F1-8DA2-DD9FB428464C}"/>
                </a:ext>
              </a:extLst>
            </p:cNvPr>
            <p:cNvSpPr txBox="1"/>
            <p:nvPr/>
          </p:nvSpPr>
          <p:spPr>
            <a:xfrm>
              <a:off x="7183120" y="4596226"/>
              <a:ext cx="3565247" cy="1394749"/>
            </a:xfrm>
            <a:prstGeom prst="rect">
              <a:avLst/>
            </a:prstGeom>
            <a:noFill/>
            <a:ln w="3175">
              <a:solidFill>
                <a:schemeClr val="bg1"/>
              </a:solidFill>
            </a:ln>
          </p:spPr>
          <p:txBody>
            <a:bodyPr wrap="square">
              <a:spAutoFit/>
            </a:bodyPr>
            <a:lstStyle/>
            <a:p>
              <a:pPr marL="171442" indent="-171442">
                <a:buFont typeface="Arial" panose="020B0604020202020204" pitchFamily="34" charset="0"/>
                <a:buChar char="•"/>
              </a:pPr>
              <a:r>
                <a:rPr lang="en-GB" sz="900"/>
                <a:t>Access to NHS expertise</a:t>
              </a:r>
            </a:p>
            <a:p>
              <a:pPr marL="171442" indent="-171442">
                <a:buFont typeface="Arial" panose="020B0604020202020204" pitchFamily="34" charset="0"/>
                <a:buChar char="•"/>
              </a:pPr>
              <a:r>
                <a:rPr lang="en-GB" sz="900"/>
                <a:t>Promote UK expertise in Health Systems Strengthening </a:t>
              </a:r>
            </a:p>
            <a:p>
              <a:pPr marL="171442" indent="-171442">
                <a:buFont typeface="Arial" panose="020B0604020202020204" pitchFamily="34" charset="0"/>
                <a:buChar char="•"/>
              </a:pPr>
              <a:r>
                <a:rPr lang="en-GB" sz="900"/>
                <a:t>Develop commercial models to drive sustainability</a:t>
              </a:r>
            </a:p>
          </p:txBody>
        </p:sp>
      </p:grpSp>
    </p:spTree>
    <p:extLst>
      <p:ext uri="{BB962C8B-B14F-4D97-AF65-F5344CB8AC3E}">
        <p14:creationId xmlns:p14="http://schemas.microsoft.com/office/powerpoint/2010/main" val="234179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978AC-8D75-42DE-B064-1646B970540B}"/>
              </a:ext>
            </a:extLst>
          </p:cNvPr>
          <p:cNvSpPr>
            <a:spLocks noGrp="1"/>
          </p:cNvSpPr>
          <p:nvPr>
            <p:ph type="title"/>
          </p:nvPr>
        </p:nvSpPr>
        <p:spPr>
          <a:xfrm>
            <a:off x="209705" y="385651"/>
            <a:ext cx="5915025" cy="477154"/>
          </a:xfrm>
        </p:spPr>
        <p:txBody>
          <a:bodyPr>
            <a:normAutofit/>
          </a:bodyP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pPr algn="l"/>
            <a:r>
              <a:rPr lang="en-GB" sz="2400">
                <a:solidFill>
                  <a:schemeClr val="accent5">
                    <a:lumMod val="75000"/>
                  </a:schemeClr>
                </a:solidFill>
                <a:latin typeface="Arial" panose="020B0604020202020204" pitchFamily="34" charset="0"/>
              </a:rPr>
              <a:t>Strategic Priority 1: </a:t>
            </a:r>
          </a:p>
        </p:txBody>
      </p:sp>
      <p:sp>
        <p:nvSpPr>
          <p:cNvPr id="23" name="Rectangle 22">
            <a:extLst>
              <a:ext uri="{FF2B5EF4-FFF2-40B4-BE49-F238E27FC236}">
                <a16:creationId xmlns:a16="http://schemas.microsoft.com/office/drawing/2014/main" id="{69F8E0BE-00FC-46F0-ADDA-F684A4753A7C}"/>
              </a:ext>
            </a:extLst>
          </p:cNvPr>
          <p:cNvSpPr/>
          <p:nvPr/>
        </p:nvSpPr>
        <p:spPr>
          <a:xfrm>
            <a:off x="3295086" y="424856"/>
            <a:ext cx="2767875" cy="437957"/>
          </a:xfrm>
          <a:prstGeom prst="rect">
            <a:avLst/>
          </a:prstGeom>
          <a:solidFill>
            <a:srgbClr val="1C5D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pPr algn="ctr"/>
            <a:r>
              <a:rPr lang="en-GB" sz="1350" i="1">
                <a:solidFill>
                  <a:schemeClr val="bg1"/>
                </a:solidFill>
              </a:rPr>
              <a:t>NHS </a:t>
            </a:r>
            <a:r>
              <a:rPr lang="en-GB" sz="1350">
                <a:solidFill>
                  <a:schemeClr val="bg1"/>
                </a:solidFill>
              </a:rPr>
              <a:t>Individual Development</a:t>
            </a:r>
            <a:endParaRPr lang="en-US" sz="1350">
              <a:solidFill>
                <a:schemeClr val="bg1"/>
              </a:solidFill>
            </a:endParaRPr>
          </a:p>
        </p:txBody>
      </p:sp>
      <p:sp>
        <p:nvSpPr>
          <p:cNvPr id="42" name="TextBox 41">
            <a:extLst>
              <a:ext uri="{FF2B5EF4-FFF2-40B4-BE49-F238E27FC236}">
                <a16:creationId xmlns:a16="http://schemas.microsoft.com/office/drawing/2014/main" id="{C93D013D-6E13-4D1E-A9AE-5F63718E0DCC}"/>
              </a:ext>
            </a:extLst>
          </p:cNvPr>
          <p:cNvSpPr txBox="1"/>
          <p:nvPr/>
        </p:nvSpPr>
        <p:spPr>
          <a:xfrm>
            <a:off x="2590097" y="1147657"/>
            <a:ext cx="3885641" cy="1061829"/>
          </a:xfrm>
          <a:prstGeom prst="rect">
            <a:avLst/>
          </a:prstGeom>
          <a:noFill/>
          <a:ln w="3175">
            <a:solidFill>
              <a:schemeClr val="bg1"/>
            </a:solidFill>
          </a:ln>
        </p:spPr>
        <p:txBody>
          <a:bodyPr wrap="square">
            <a:spAutoFit/>
          </a:bodyP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r>
              <a:rPr lang="en-GB" sz="900"/>
              <a:t>It is vital that that health workers are adaptable and resilient, able to rapidly adapt to changing working environments and are able to learn new skills as they undertake their career journeys. In order to develop this adaptability, each member of our workforce needs to develop ‘</a:t>
            </a:r>
            <a:r>
              <a:rPr lang="en-GB" sz="900" err="1"/>
              <a:t>metaskills</a:t>
            </a:r>
            <a:r>
              <a:rPr lang="en-GB" sz="900"/>
              <a:t>’ including emotional intelligence, leadership, cultural competence and intelligence, resilience, flexibility, adaptability and communication.</a:t>
            </a:r>
            <a:endParaRPr lang="en-GB" sz="1575"/>
          </a:p>
        </p:txBody>
      </p:sp>
      <p:sp>
        <p:nvSpPr>
          <p:cNvPr id="43" name="TextBox 42">
            <a:extLst>
              <a:ext uri="{FF2B5EF4-FFF2-40B4-BE49-F238E27FC236}">
                <a16:creationId xmlns:a16="http://schemas.microsoft.com/office/drawing/2014/main" id="{692370EF-EBB7-4D3A-AC93-C988768CDA0C}"/>
              </a:ext>
            </a:extLst>
          </p:cNvPr>
          <p:cNvSpPr txBox="1"/>
          <p:nvPr/>
        </p:nvSpPr>
        <p:spPr>
          <a:xfrm>
            <a:off x="2586732" y="2290987"/>
            <a:ext cx="3903328" cy="1892826"/>
          </a:xfrm>
          <a:prstGeom prst="rect">
            <a:avLst/>
          </a:prstGeom>
          <a:solidFill>
            <a:srgbClr val="0070C0"/>
          </a:solidFill>
          <a:ln w="3175">
            <a:solidFill>
              <a:schemeClr val="bg1"/>
            </a:solidFill>
          </a:ln>
        </p:spPr>
        <p:txBody>
          <a:bodyPr wrap="square">
            <a:spAutoFit/>
          </a:bodyP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r>
              <a:rPr lang="en-GB" sz="900">
                <a:solidFill>
                  <a:schemeClr val="bg1"/>
                </a:solidFill>
              </a:rPr>
              <a:t>There is significant and mounting evidence that exposure to global clinical  environments increases the speed and depth of metacognitive learning. In addition, multiple studies have shown that front-line staff value global experiences including global placement and volunteerism, cross border peer to peer relationships and global educational activity.</a:t>
            </a:r>
          </a:p>
          <a:p>
            <a:pPr marL="160726" indent="-160726">
              <a:buFont typeface="Arial" panose="020B0604020202020204" pitchFamily="34" charset="0"/>
              <a:buChar char="•"/>
            </a:pPr>
            <a:endParaRPr lang="en-GB" sz="900">
              <a:solidFill>
                <a:schemeClr val="bg1"/>
              </a:solidFill>
            </a:endParaRPr>
          </a:p>
          <a:p>
            <a:r>
              <a:rPr lang="en-GB" sz="900">
                <a:solidFill>
                  <a:schemeClr val="bg1"/>
                </a:solidFill>
              </a:rPr>
              <a:t>Despite evidence that facilitating global engagement by front line clinicians improves recruitment, retention, job satisfaction, cultural intelligence, leadership development and productivity, opportunities are often profession-dependent and limited in scope and scale.    </a:t>
            </a:r>
          </a:p>
          <a:p>
            <a:endParaRPr lang="en-GB" sz="900">
              <a:solidFill>
                <a:schemeClr val="bg1"/>
              </a:solidFill>
            </a:endParaRPr>
          </a:p>
          <a:p>
            <a:r>
              <a:rPr lang="en-GB" sz="900">
                <a:solidFill>
                  <a:schemeClr val="bg1"/>
                </a:solidFill>
              </a:rPr>
              <a:t>HEE is committed to increasing the quantity and quality of these opportunities for the NHS workforce.   </a:t>
            </a:r>
          </a:p>
        </p:txBody>
      </p:sp>
      <p:sp>
        <p:nvSpPr>
          <p:cNvPr id="3" name="Arrow: Pentagon 2">
            <a:extLst>
              <a:ext uri="{FF2B5EF4-FFF2-40B4-BE49-F238E27FC236}">
                <a16:creationId xmlns:a16="http://schemas.microsoft.com/office/drawing/2014/main" id="{3E236CE2-9BBB-45A9-BDCA-F3760739BE26}"/>
              </a:ext>
            </a:extLst>
          </p:cNvPr>
          <p:cNvSpPr/>
          <p:nvPr/>
        </p:nvSpPr>
        <p:spPr>
          <a:xfrm>
            <a:off x="312565" y="3198130"/>
            <a:ext cx="1938876" cy="945299"/>
          </a:xfrm>
          <a:prstGeom prst="homePlate">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576072" rtl="0" eaLnBrk="1" latinLnBrk="0" hangingPunct="1">
              <a:defRPr sz="1134" kern="1200">
                <a:solidFill>
                  <a:schemeClr val="tx1"/>
                </a:solidFill>
                <a:latin typeface="+mn-lt"/>
                <a:ea typeface="+mn-ea"/>
                <a:cs typeface="+mn-cs"/>
              </a:defRPr>
            </a:lvl1pPr>
            <a:lvl2pPr marL="288036" algn="l" defTabSz="576072" rtl="0" eaLnBrk="1" latinLnBrk="0" hangingPunct="1">
              <a:defRPr sz="1134" kern="1200">
                <a:solidFill>
                  <a:schemeClr val="tx1"/>
                </a:solidFill>
                <a:latin typeface="+mn-lt"/>
                <a:ea typeface="+mn-ea"/>
                <a:cs typeface="+mn-cs"/>
              </a:defRPr>
            </a:lvl2pPr>
            <a:lvl3pPr marL="576072" algn="l" defTabSz="576072" rtl="0" eaLnBrk="1" latinLnBrk="0" hangingPunct="1">
              <a:defRPr sz="1134" kern="1200">
                <a:solidFill>
                  <a:schemeClr val="tx1"/>
                </a:solidFill>
                <a:latin typeface="+mn-lt"/>
                <a:ea typeface="+mn-ea"/>
                <a:cs typeface="+mn-cs"/>
              </a:defRPr>
            </a:lvl3pPr>
            <a:lvl4pPr marL="864108" algn="l" defTabSz="576072" rtl="0" eaLnBrk="1" latinLnBrk="0" hangingPunct="1">
              <a:defRPr sz="1134" kern="1200">
                <a:solidFill>
                  <a:schemeClr val="tx1"/>
                </a:solidFill>
                <a:latin typeface="+mn-lt"/>
                <a:ea typeface="+mn-ea"/>
                <a:cs typeface="+mn-cs"/>
              </a:defRPr>
            </a:lvl4pPr>
            <a:lvl5pPr marL="1152144" algn="l" defTabSz="576072" rtl="0" eaLnBrk="1" latinLnBrk="0" hangingPunct="1">
              <a:defRPr sz="1134" kern="1200">
                <a:solidFill>
                  <a:schemeClr val="tx1"/>
                </a:solidFill>
                <a:latin typeface="+mn-lt"/>
                <a:ea typeface="+mn-ea"/>
                <a:cs typeface="+mn-cs"/>
              </a:defRPr>
            </a:lvl5pPr>
            <a:lvl6pPr marL="1440180" algn="l" defTabSz="576072" rtl="0" eaLnBrk="1" latinLnBrk="0" hangingPunct="1">
              <a:defRPr sz="1134" kern="1200">
                <a:solidFill>
                  <a:schemeClr val="tx1"/>
                </a:solidFill>
                <a:latin typeface="+mn-lt"/>
                <a:ea typeface="+mn-ea"/>
                <a:cs typeface="+mn-cs"/>
              </a:defRPr>
            </a:lvl6pPr>
            <a:lvl7pPr marL="1728216" algn="l" defTabSz="576072" rtl="0" eaLnBrk="1" latinLnBrk="0" hangingPunct="1">
              <a:defRPr sz="1134" kern="1200">
                <a:solidFill>
                  <a:schemeClr val="tx1"/>
                </a:solidFill>
                <a:latin typeface="+mn-lt"/>
                <a:ea typeface="+mn-ea"/>
                <a:cs typeface="+mn-cs"/>
              </a:defRPr>
            </a:lvl7pPr>
            <a:lvl8pPr marL="2016252" algn="l" defTabSz="576072" rtl="0" eaLnBrk="1" latinLnBrk="0" hangingPunct="1">
              <a:defRPr sz="1134" kern="1200">
                <a:solidFill>
                  <a:schemeClr val="tx1"/>
                </a:solidFill>
                <a:latin typeface="+mn-lt"/>
                <a:ea typeface="+mn-ea"/>
                <a:cs typeface="+mn-cs"/>
              </a:defRPr>
            </a:lvl8pPr>
            <a:lvl9pPr marL="2304288" algn="l" defTabSz="576072" rtl="0" eaLnBrk="1" latinLnBrk="0" hangingPunct="1">
              <a:defRPr sz="1134" kern="1200">
                <a:solidFill>
                  <a:schemeClr val="tx1"/>
                </a:solidFill>
                <a:latin typeface="+mn-lt"/>
                <a:ea typeface="+mn-ea"/>
                <a:cs typeface="+mn-cs"/>
              </a:defRPr>
            </a:lvl9pPr>
          </a:lstStyle>
          <a:p>
            <a:pPr algn="ctr"/>
            <a:endParaRPr lang="en-GB" sz="1013"/>
          </a:p>
          <a:p>
            <a:pPr algn="ctr"/>
            <a:endParaRPr lang="en-GB" sz="638"/>
          </a:p>
          <a:p>
            <a:pPr algn="ctr"/>
            <a:r>
              <a:rPr lang="en-GB" sz="1013"/>
              <a:t>Education and learning for the NHS workforce</a:t>
            </a:r>
            <a:endParaRPr lang="en-US" sz="1013"/>
          </a:p>
          <a:p>
            <a:pPr algn="ctr"/>
            <a:endParaRPr lang="en-GB" sz="1013"/>
          </a:p>
          <a:p>
            <a:pPr algn="ctr"/>
            <a:endParaRPr lang="en-GB" sz="638"/>
          </a:p>
        </p:txBody>
      </p:sp>
      <p:pic>
        <p:nvPicPr>
          <p:cNvPr id="17" name="Picture 3">
            <a:extLst>
              <a:ext uri="{FF2B5EF4-FFF2-40B4-BE49-F238E27FC236}">
                <a16:creationId xmlns:a16="http://schemas.microsoft.com/office/drawing/2014/main" id="{854B075B-7061-4B12-8F3F-B8B415D45C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462" y="1103127"/>
            <a:ext cx="1938876" cy="193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18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1C7C6-BF4D-4E13-AFC5-72189C70C9F2}"/>
              </a:ext>
            </a:extLst>
          </p:cNvPr>
          <p:cNvSpPr>
            <a:spLocks noGrp="1"/>
          </p:cNvSpPr>
          <p:nvPr>
            <p:ph type="title"/>
          </p:nvPr>
        </p:nvSpPr>
        <p:spPr>
          <a:xfrm>
            <a:off x="334321" y="65526"/>
            <a:ext cx="6058958" cy="1261436"/>
          </a:xfrm>
        </p:spPr>
        <p:txBody>
          <a:bodyPr>
            <a:normAutofit/>
          </a:bodyPr>
          <a:lstStyle/>
          <a:p>
            <a:r>
              <a:rPr lang="en-GB" sz="2000">
                <a:latin typeface="+mn-lt"/>
              </a:rPr>
              <a:t>An example:- Health Education England virtual volunteering opportunity -  Gulu Diagnostic Imaging Project </a:t>
            </a:r>
            <a:endParaRPr lang="en-GB" sz="2000"/>
          </a:p>
        </p:txBody>
      </p:sp>
      <p:sp>
        <p:nvSpPr>
          <p:cNvPr id="4" name="Rectangle 1">
            <a:extLst>
              <a:ext uri="{FF2B5EF4-FFF2-40B4-BE49-F238E27FC236}">
                <a16:creationId xmlns:a16="http://schemas.microsoft.com/office/drawing/2014/main" id="{871B508C-0A47-46F9-B781-34F0B94B2DD7}"/>
              </a:ext>
            </a:extLst>
          </p:cNvPr>
          <p:cNvSpPr>
            <a:spLocks noGrp="1" noChangeArrowheads="1"/>
          </p:cNvSpPr>
          <p:nvPr>
            <p:ph idx="1"/>
          </p:nvPr>
        </p:nvSpPr>
        <p:spPr bwMode="auto">
          <a:xfrm>
            <a:off x="179294" y="962361"/>
            <a:ext cx="6678705"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endParaRPr>
          </a:p>
          <a:p>
            <a:pPr marL="0" indent="0" defTabSz="914400" eaLnBrk="0" fontAlgn="base" hangingPunct="0">
              <a:lnSpc>
                <a:spcPct val="100000"/>
              </a:lnSpc>
              <a:spcBef>
                <a:spcPct val="0"/>
              </a:spcBef>
              <a:spcAft>
                <a:spcPct val="0"/>
              </a:spcAft>
              <a:buNone/>
            </a:pPr>
            <a:endParaRPr kumimoji="0" lang="en-GB" altLang="en-US" sz="1100" b="0" i="0" u="none" strike="noStrike" cap="none" normalizeH="0" baseline="0">
              <a:ln>
                <a:noFill/>
              </a:ln>
              <a:solidFill>
                <a:srgbClr val="000000"/>
              </a:solidFill>
              <a:effectLst/>
              <a:ea typeface="Calibri" panose="020F0502020204030204" pitchFamily="34" charset="0"/>
              <a:cs typeface="Arial" panose="020B0604020202020204" pitchFamily="34" charset="0"/>
            </a:endParaRPr>
          </a:p>
          <a:p>
            <a:pPr marL="0" indent="0" defTabSz="914400" eaLnBrk="0" fontAlgn="base" hangingPunct="0">
              <a:lnSpc>
                <a:spcPct val="100000"/>
              </a:lnSpc>
              <a:spcBef>
                <a:spcPct val="0"/>
              </a:spcBef>
              <a:spcAft>
                <a:spcPct val="0"/>
              </a:spcAft>
              <a:buNone/>
            </a:pPr>
            <a:r>
              <a:rPr kumimoji="0" lang="en-GB" altLang="en-US" sz="1200" b="0" i="0" u="none" strike="noStrike" cap="none" normalizeH="0" baseline="0">
                <a:ln>
                  <a:noFill/>
                </a:ln>
                <a:solidFill>
                  <a:schemeClr val="tx1"/>
                </a:solidFill>
                <a:effectLst/>
                <a:ea typeface="Calibri" panose="020F0502020204030204" pitchFamily="34" charset="0"/>
                <a:cs typeface="Arial"/>
              </a:rPr>
              <a:t>A</a:t>
            </a:r>
            <a:r>
              <a:rPr kumimoji="0" lang="en-GB" altLang="en-US" sz="1400" b="0" i="0" u="none" strike="noStrike" cap="none" normalizeH="0" baseline="0">
                <a:ln>
                  <a:noFill/>
                </a:ln>
                <a:solidFill>
                  <a:schemeClr val="tx1"/>
                </a:solidFill>
                <a:effectLst/>
                <a:ea typeface="Calibri" panose="020F0502020204030204" pitchFamily="34" charset="0"/>
                <a:cs typeface="Arial"/>
              </a:rPr>
              <a:t> pilot project has been developed to support capacity building within imaging services in two hospitals in Gulu, a city in the north of Uganda. The project will use a combination of long-term volunteers, short-term volunteers delivering teaching and training packages</a:t>
            </a:r>
            <a:r>
              <a:rPr lang="en-GB" altLang="en-US" sz="1400">
                <a:solidFill>
                  <a:schemeClr val="tx1"/>
                </a:solidFill>
                <a:ea typeface="Calibri" panose="020F0502020204030204" pitchFamily="34" charset="0"/>
                <a:cs typeface="Arial"/>
              </a:rPr>
              <a:t> </a:t>
            </a:r>
            <a:r>
              <a:rPr kumimoji="0" lang="en-GB" altLang="en-US" sz="1400" b="0" i="0" u="none" strike="noStrike" cap="none" normalizeH="0" baseline="0">
                <a:ln>
                  <a:noFill/>
                </a:ln>
                <a:solidFill>
                  <a:schemeClr val="tx1"/>
                </a:solidFill>
                <a:effectLst/>
                <a:ea typeface="Calibri" panose="020F0502020204030204" pitchFamily="34" charset="0"/>
                <a:cs typeface="Arial"/>
              </a:rPr>
              <a:t> and virtual volunteers supporting online education and mentoring</a:t>
            </a:r>
            <a:r>
              <a:rPr lang="en-GB" altLang="en-US" sz="1400">
                <a:solidFill>
                  <a:schemeClr val="tx1"/>
                </a:solidFill>
              </a:rPr>
              <a:t> </a:t>
            </a:r>
            <a:endParaRPr lang="en-GB" altLang="en-US" sz="1400" b="0" i="0" u="none" strike="noStrike" cap="none" normalizeH="0" baseline="0">
              <a:ln>
                <a:noFill/>
              </a:ln>
              <a:solidFill>
                <a:schemeClr val="tx1"/>
              </a:solidFill>
              <a:effectLst/>
              <a:cs typeface="Arial"/>
            </a:endParaRPr>
          </a:p>
          <a:p>
            <a:pPr marL="0" indent="0" defTabSz="914400" eaLnBrk="0" fontAlgn="base" hangingPunct="0">
              <a:lnSpc>
                <a:spcPct val="100000"/>
              </a:lnSpc>
              <a:spcBef>
                <a:spcPct val="0"/>
              </a:spcBef>
              <a:spcAft>
                <a:spcPct val="0"/>
              </a:spcAft>
              <a:buNone/>
            </a:pPr>
            <a:r>
              <a:rPr lang="en-GB" altLang="en-US" sz="1400">
                <a:solidFill>
                  <a:schemeClr val="tx1"/>
                </a:solidFill>
              </a:rPr>
              <a:t>Virtual volunteer activities:- </a:t>
            </a:r>
            <a:endParaRPr lang="en-GB" altLang="en-US" sz="1400" b="0" i="0" u="none" strike="noStrike" cap="none" normalizeH="0" baseline="0">
              <a:ln>
                <a:noFill/>
              </a:ln>
              <a:solidFill>
                <a:schemeClr val="tx1"/>
              </a:solidFill>
              <a:effectLst/>
              <a:cs typeface="Arial"/>
            </a:endParaRPr>
          </a:p>
          <a:p>
            <a:pPr marL="0" indent="0" defTabSz="914400" eaLnBrk="0" fontAlgn="base" hangingPunct="0">
              <a:lnSpc>
                <a:spcPct val="100000"/>
              </a:lnSpc>
              <a:spcBef>
                <a:spcPct val="0"/>
              </a:spcBef>
              <a:spcAft>
                <a:spcPct val="0"/>
              </a:spcAft>
              <a:buNone/>
            </a:pPr>
            <a:endParaRPr lang="en-GB" sz="1400">
              <a:solidFill>
                <a:schemeClr val="tx1"/>
              </a:solidFill>
              <a:cs typeface="Arial"/>
            </a:endParaRPr>
          </a:p>
          <a:p>
            <a:pPr marL="128270" indent="-128270" defTabSz="914400" eaLnBrk="0" fontAlgn="base" hangingPunct="0">
              <a:lnSpc>
                <a:spcPct val="100000"/>
              </a:lnSpc>
              <a:spcBef>
                <a:spcPct val="0"/>
              </a:spcBef>
              <a:spcAft>
                <a:spcPct val="0"/>
              </a:spcAft>
            </a:pPr>
            <a:r>
              <a:rPr lang="en-GB" sz="1400">
                <a:solidFill>
                  <a:schemeClr val="tx1"/>
                </a:solidFill>
                <a:ea typeface="Times New Roman" panose="02020603050405020304" pitchFamily="18" charset="0"/>
              </a:rPr>
              <a:t> </a:t>
            </a:r>
            <a:r>
              <a:rPr lang="en-US" sz="1400">
                <a:solidFill>
                  <a:schemeClr val="tx1"/>
                </a:solidFill>
                <a:effectLst/>
                <a:ea typeface="Times New Roman" panose="02020603050405020304" pitchFamily="18" charset="0"/>
              </a:rPr>
              <a:t>‘Introduction to Radiology’</a:t>
            </a:r>
            <a:r>
              <a:rPr lang="en-US" sz="1400">
                <a:solidFill>
                  <a:schemeClr val="tx1"/>
                </a:solidFill>
                <a:ea typeface="Times New Roman" panose="02020603050405020304" pitchFamily="18" charset="0"/>
              </a:rPr>
              <a:t> </a:t>
            </a:r>
            <a:r>
              <a:rPr lang="en-US" sz="1400">
                <a:solidFill>
                  <a:schemeClr val="tx1"/>
                </a:solidFill>
                <a:effectLst/>
                <a:ea typeface="Times New Roman" panose="02020603050405020304" pitchFamily="18" charset="0"/>
              </a:rPr>
              <a:t> 8-week course for 3</a:t>
            </a:r>
            <a:r>
              <a:rPr lang="en-US" sz="1400" baseline="30000">
                <a:solidFill>
                  <a:schemeClr val="tx1"/>
                </a:solidFill>
                <a:effectLst/>
                <a:ea typeface="Times New Roman" panose="02020603050405020304" pitchFamily="18" charset="0"/>
              </a:rPr>
              <a:t>rd</a:t>
            </a:r>
            <a:r>
              <a:rPr lang="en-US" sz="1400">
                <a:solidFill>
                  <a:schemeClr val="tx1"/>
                </a:solidFill>
                <a:effectLst/>
                <a:ea typeface="Times New Roman" panose="02020603050405020304" pitchFamily="18" charset="0"/>
              </a:rPr>
              <a:t> year medical students , content design and delivery ,to contribute to a resource bank for 3</a:t>
            </a:r>
            <a:r>
              <a:rPr lang="en-US" sz="1400" baseline="30000">
                <a:solidFill>
                  <a:schemeClr val="tx1"/>
                </a:solidFill>
                <a:effectLst/>
                <a:ea typeface="Times New Roman" panose="02020603050405020304" pitchFamily="18" charset="0"/>
              </a:rPr>
              <a:t>rd</a:t>
            </a:r>
            <a:r>
              <a:rPr lang="en-US" sz="1400">
                <a:solidFill>
                  <a:schemeClr val="tx1"/>
                </a:solidFill>
                <a:effectLst/>
                <a:ea typeface="Times New Roman" panose="02020603050405020304" pitchFamily="18" charset="0"/>
              </a:rPr>
              <a:t> year medical students ,volunteer</a:t>
            </a:r>
            <a:r>
              <a:rPr lang="en-US" sz="1400">
                <a:solidFill>
                  <a:schemeClr val="tx1"/>
                </a:solidFill>
                <a:ea typeface="Times New Roman" panose="02020603050405020304" pitchFamily="18" charset="0"/>
              </a:rPr>
              <a:t> </a:t>
            </a:r>
            <a:r>
              <a:rPr lang="en-US" sz="1400">
                <a:solidFill>
                  <a:schemeClr val="tx1"/>
                </a:solidFill>
                <a:effectLst/>
                <a:ea typeface="Times New Roman" panose="02020603050405020304" pitchFamily="18" charset="0"/>
              </a:rPr>
              <a:t> facilitated discussions 45minutes once per week</a:t>
            </a:r>
            <a:r>
              <a:rPr lang="en-US" sz="1400">
                <a:solidFill>
                  <a:schemeClr val="tx1"/>
                </a:solidFill>
                <a:ea typeface="Times New Roman" panose="02020603050405020304" pitchFamily="18" charset="0"/>
              </a:rPr>
              <a:t> </a:t>
            </a:r>
            <a:endParaRPr lang="en-GB" altLang="en-US" sz="1400">
              <a:solidFill>
                <a:schemeClr val="tx1"/>
              </a:solidFill>
              <a:cs typeface="Arial"/>
            </a:endParaRPr>
          </a:p>
          <a:p>
            <a:pPr marL="128270" indent="-128270" defTabSz="914400" eaLnBrk="0" fontAlgn="base" hangingPunct="0">
              <a:lnSpc>
                <a:spcPct val="100000"/>
              </a:lnSpc>
              <a:spcBef>
                <a:spcPct val="0"/>
              </a:spcBef>
              <a:spcAft>
                <a:spcPct val="0"/>
              </a:spcAft>
            </a:pPr>
            <a:r>
              <a:rPr lang="en-US" sz="1400">
                <a:solidFill>
                  <a:schemeClr val="tx1"/>
                </a:solidFill>
                <a:effectLst/>
                <a:ea typeface="Times New Roman" panose="02020603050405020304" pitchFamily="18" charset="0"/>
              </a:rPr>
              <a:t>Mentoring of medical students once per fortnight , 45 minutes</a:t>
            </a:r>
            <a:r>
              <a:rPr lang="en-US" sz="1400">
                <a:solidFill>
                  <a:schemeClr val="tx1"/>
                </a:solidFill>
                <a:ea typeface="Times New Roman" panose="02020603050405020304" pitchFamily="18" charset="0"/>
              </a:rPr>
              <a:t> </a:t>
            </a:r>
            <a:endParaRPr lang="en-US" sz="1400">
              <a:solidFill>
                <a:schemeClr val="tx1"/>
              </a:solidFill>
              <a:effectLst/>
              <a:ea typeface="Times New Roman" panose="02020603050405020304" pitchFamily="18" charset="0"/>
              <a:cs typeface="Arial"/>
            </a:endParaRPr>
          </a:p>
          <a:p>
            <a:pPr marL="128270" indent="-128270" defTabSz="914400" eaLnBrk="0" fontAlgn="base" hangingPunct="0">
              <a:lnSpc>
                <a:spcPct val="100000"/>
              </a:lnSpc>
              <a:spcBef>
                <a:spcPct val="0"/>
              </a:spcBef>
              <a:spcAft>
                <a:spcPct val="0"/>
              </a:spcAft>
            </a:pPr>
            <a:r>
              <a:rPr lang="en-US" sz="1400">
                <a:solidFill>
                  <a:schemeClr val="tx1"/>
                </a:solidFill>
                <a:effectLst/>
                <a:ea typeface="Times New Roman" panose="02020603050405020304" pitchFamily="18" charset="0"/>
              </a:rPr>
              <a:t>Development of the Bachelor of Science (BSc) Medical Radiography (BMR) Programme.</a:t>
            </a:r>
            <a:r>
              <a:rPr lang="en-US" sz="1400">
                <a:solidFill>
                  <a:schemeClr val="tx1"/>
                </a:solidFill>
                <a:ea typeface="Times New Roman" panose="02020603050405020304" pitchFamily="18" charset="0"/>
              </a:rPr>
              <a:t> </a:t>
            </a:r>
            <a:endParaRPr lang="en-US" sz="1400">
              <a:solidFill>
                <a:schemeClr val="tx1"/>
              </a:solidFill>
              <a:effectLst/>
              <a:ea typeface="Times New Roman" panose="02020603050405020304" pitchFamily="18" charset="0"/>
              <a:cs typeface="Arial"/>
            </a:endParaRPr>
          </a:p>
          <a:p>
            <a:pPr marL="128270" indent="-128270" defTabSz="914400" eaLnBrk="0" fontAlgn="base" hangingPunct="0">
              <a:lnSpc>
                <a:spcPct val="100000"/>
              </a:lnSpc>
              <a:spcBef>
                <a:spcPct val="0"/>
              </a:spcBef>
              <a:spcAft>
                <a:spcPct val="0"/>
              </a:spcAft>
            </a:pPr>
            <a:r>
              <a:rPr lang="en-US" sz="1400">
                <a:solidFill>
                  <a:schemeClr val="tx1"/>
                </a:solidFill>
                <a:ea typeface="Times New Roman" panose="02020603050405020304" pitchFamily="18" charset="0"/>
              </a:rPr>
              <a:t>CPD  pre reading material and “live” volunteer facilitated discussions for hospital staff </a:t>
            </a:r>
            <a:endParaRPr lang="en-US" sz="1400">
              <a:solidFill>
                <a:schemeClr val="tx1"/>
              </a:solidFill>
              <a:effectLst/>
              <a:ea typeface="Times New Roman" panose="02020603050405020304" pitchFamily="18" charset="0"/>
              <a:cs typeface="Arial"/>
            </a:endParaRPr>
          </a:p>
          <a:p>
            <a:pPr marL="128270" indent="-128270" defTabSz="914400" eaLnBrk="0" fontAlgn="base" hangingPunct="0">
              <a:lnSpc>
                <a:spcPct val="100000"/>
              </a:lnSpc>
              <a:spcBef>
                <a:spcPct val="0"/>
              </a:spcBef>
              <a:spcAft>
                <a:spcPct val="0"/>
              </a:spcAft>
            </a:pPr>
            <a:endParaRPr lang="en-GB" altLang="en-US" sz="1200" i="0" strike="noStrike" cap="none" normalizeH="0" baseline="0">
              <a:ln>
                <a:noFill/>
              </a:ln>
              <a:solidFill>
                <a:schemeClr val="tx1"/>
              </a:solidFill>
              <a:effectLst/>
              <a:cs typeface="Arial" panose="020B060402020202020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a:ln>
                <a:noFill/>
              </a:ln>
              <a:solidFill>
                <a:srgbClr val="00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20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40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838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6C8B-BA38-42E5-950E-3C6DC709710C}"/>
              </a:ext>
            </a:extLst>
          </p:cNvPr>
          <p:cNvSpPr>
            <a:spLocks noGrp="1"/>
          </p:cNvSpPr>
          <p:nvPr>
            <p:ph type="title"/>
          </p:nvPr>
        </p:nvSpPr>
        <p:spPr/>
        <p:txBody>
          <a:bodyPr/>
          <a:lstStyle/>
          <a:p>
            <a:r>
              <a:rPr lang="en-GB"/>
              <a:t>Useful links </a:t>
            </a:r>
          </a:p>
        </p:txBody>
      </p:sp>
      <p:sp>
        <p:nvSpPr>
          <p:cNvPr id="3" name="Content Placeholder 2">
            <a:extLst>
              <a:ext uri="{FF2B5EF4-FFF2-40B4-BE49-F238E27FC236}">
                <a16:creationId xmlns:a16="http://schemas.microsoft.com/office/drawing/2014/main" id="{9F41C7A2-3CDA-4FD1-9A1A-3C442439886E}"/>
              </a:ext>
            </a:extLst>
          </p:cNvPr>
          <p:cNvSpPr>
            <a:spLocks noGrp="1"/>
          </p:cNvSpPr>
          <p:nvPr>
            <p:ph idx="1"/>
          </p:nvPr>
        </p:nvSpPr>
        <p:spPr/>
        <p:txBody>
          <a:bodyPr/>
          <a:lstStyle/>
          <a:p>
            <a:pPr marL="0" indent="0">
              <a:buNone/>
            </a:pPr>
            <a:r>
              <a:rPr lang="en-GB" sz="1800">
                <a:effectLst/>
                <a:latin typeface="Calibri" panose="020F0502020204030204" pitchFamily="34" charset="0"/>
                <a:ea typeface="Calibri" panose="020F0502020204030204" pitchFamily="34" charset="0"/>
              </a:rPr>
              <a:t> </a:t>
            </a:r>
            <a:r>
              <a:rPr lang="en-GB" sz="1800" u="sng">
                <a:solidFill>
                  <a:srgbClr val="0563C1"/>
                </a:solidFill>
                <a:effectLst/>
                <a:latin typeface="Calibri" panose="020F0502020204030204" pitchFamily="34" charset="0"/>
                <a:ea typeface="Calibri" panose="020F0502020204030204" pitchFamily="34" charset="0"/>
                <a:hlinkClick r:id="rId2"/>
              </a:rPr>
              <a:t>https://global-learning-opportunities.hee.nhs.uk/</a:t>
            </a:r>
            <a:endParaRPr lang="en-GB" sz="1800">
              <a:effectLst/>
              <a:latin typeface="Calibri" panose="020F0502020204030204" pitchFamily="34" charset="0"/>
              <a:ea typeface="Calibri" panose="020F0502020204030204" pitchFamily="34" charset="0"/>
            </a:endParaRPr>
          </a:p>
          <a:p>
            <a:endParaRPr lang="en-GB"/>
          </a:p>
        </p:txBody>
      </p:sp>
    </p:spTree>
    <p:extLst>
      <p:ext uri="{BB962C8B-B14F-4D97-AF65-F5344CB8AC3E}">
        <p14:creationId xmlns:p14="http://schemas.microsoft.com/office/powerpoint/2010/main" val="8339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A9FF-4575-4E60-9F39-5EB80D3FE5A6}"/>
              </a:ext>
            </a:extLst>
          </p:cNvPr>
          <p:cNvSpPr>
            <a:spLocks noGrp="1"/>
          </p:cNvSpPr>
          <p:nvPr>
            <p:ph type="title"/>
          </p:nvPr>
        </p:nvSpPr>
        <p:spPr>
          <a:xfrm>
            <a:off x="363380" y="174597"/>
            <a:ext cx="5915025" cy="790757"/>
          </a:xfrm>
        </p:spPr>
        <p:txBody>
          <a:bodyPr/>
          <a:lstStyle/>
          <a:p>
            <a:r>
              <a:rPr lang="en-GB">
                <a:cs typeface="Arial"/>
              </a:rPr>
              <a:t>Evaluation Virtual IGH Fellowships</a:t>
            </a:r>
            <a:endParaRPr lang="en-GB"/>
          </a:p>
        </p:txBody>
      </p:sp>
      <p:sp>
        <p:nvSpPr>
          <p:cNvPr id="3" name="Content Placeholder 2">
            <a:extLst>
              <a:ext uri="{FF2B5EF4-FFF2-40B4-BE49-F238E27FC236}">
                <a16:creationId xmlns:a16="http://schemas.microsoft.com/office/drawing/2014/main" id="{41563B5A-9CD5-4A94-B952-A59AB3D10CA8}"/>
              </a:ext>
            </a:extLst>
          </p:cNvPr>
          <p:cNvSpPr>
            <a:spLocks noGrp="1"/>
          </p:cNvSpPr>
          <p:nvPr>
            <p:ph idx="1"/>
          </p:nvPr>
        </p:nvSpPr>
        <p:spPr>
          <a:xfrm>
            <a:off x="314948" y="872837"/>
            <a:ext cx="5915025" cy="3428876"/>
          </a:xfrm>
        </p:spPr>
        <p:txBody>
          <a:bodyPr vert="horz" lIns="91440" tIns="45720" rIns="91440" bIns="45720" rtlCol="0" anchor="t">
            <a:noAutofit/>
          </a:bodyPr>
          <a:lstStyle/>
          <a:p>
            <a:pPr marL="128270" indent="-128270"/>
            <a:r>
              <a:rPr lang="en-GB" sz="1800">
                <a:ea typeface="+mn-lt"/>
                <a:cs typeface="+mn-lt"/>
              </a:rPr>
              <a:t>The IGH Fellowship Programme recruits and awards NHS staff from all clinical and managerial backgrounds an IGH Global Fellowship – these Fellows work collaboratively on a project with an overseas partner team, who determine the focus and scope of the project.  The IGH Fellows do not provide direct patient care.  </a:t>
            </a:r>
          </a:p>
          <a:p>
            <a:pPr marL="128270" indent="-128270"/>
            <a:r>
              <a:rPr lang="en-GB" sz="1800">
                <a:ea typeface="+mn-lt"/>
                <a:cs typeface="+mn-lt"/>
              </a:rPr>
              <a:t>Due to prolonged international travel restrictions resulting from the COVID-19 pandemic the IGH programme team (with seven of the existing IGH Programme overseas’ partners) developed a pilot model of part-time remote/virtual Fellowships.  A pilot cohort of 13 Fellows began these 6-month Fellowships in February 2021. </a:t>
            </a:r>
            <a:endParaRPr lang="en-GB" sz="1800">
              <a:cs typeface="Arial" panose="020B0604020202020204"/>
            </a:endParaRPr>
          </a:p>
        </p:txBody>
      </p:sp>
    </p:spTree>
    <p:extLst>
      <p:ext uri="{BB962C8B-B14F-4D97-AF65-F5344CB8AC3E}">
        <p14:creationId xmlns:p14="http://schemas.microsoft.com/office/powerpoint/2010/main" val="356458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5C43E-0D7A-4BF3-B13B-40D3FCFE4CD7}"/>
              </a:ext>
            </a:extLst>
          </p:cNvPr>
          <p:cNvSpPr>
            <a:spLocks noGrp="1"/>
          </p:cNvSpPr>
          <p:nvPr>
            <p:ph type="title"/>
          </p:nvPr>
        </p:nvSpPr>
        <p:spPr>
          <a:xfrm>
            <a:off x="314948" y="348953"/>
            <a:ext cx="5915025" cy="994172"/>
          </a:xfrm>
        </p:spPr>
        <p:txBody>
          <a:bodyPr>
            <a:normAutofit/>
          </a:bodyPr>
          <a:lstStyle/>
          <a:p>
            <a:r>
              <a:rPr lang="en-GB" sz="3600">
                <a:cs typeface="Arial"/>
              </a:rPr>
              <a:t>Evaluation Participants</a:t>
            </a:r>
          </a:p>
        </p:txBody>
      </p:sp>
      <p:sp>
        <p:nvSpPr>
          <p:cNvPr id="3" name="Content Placeholder 2">
            <a:extLst>
              <a:ext uri="{FF2B5EF4-FFF2-40B4-BE49-F238E27FC236}">
                <a16:creationId xmlns:a16="http://schemas.microsoft.com/office/drawing/2014/main" id="{C99780E9-2B01-4ECC-B328-C6EBA3D521E9}"/>
              </a:ext>
            </a:extLst>
          </p:cNvPr>
          <p:cNvSpPr>
            <a:spLocks noGrp="1"/>
          </p:cNvSpPr>
          <p:nvPr>
            <p:ph idx="1"/>
          </p:nvPr>
        </p:nvSpPr>
        <p:spPr>
          <a:xfrm>
            <a:off x="314948" y="1163430"/>
            <a:ext cx="5915025" cy="2566784"/>
          </a:xfrm>
        </p:spPr>
        <p:txBody>
          <a:bodyPr vert="horz" lIns="91440" tIns="45720" rIns="91440" bIns="45720" rtlCol="0" anchor="t">
            <a:noAutofit/>
          </a:bodyPr>
          <a:lstStyle/>
          <a:p>
            <a:pPr marL="0" indent="0">
              <a:buNone/>
            </a:pPr>
            <a:endParaRPr lang="en-GB" sz="1550" b="1" dirty="0">
              <a:cs typeface="Arial" panose="020B0604020202020204"/>
            </a:endParaRPr>
          </a:p>
          <a:p>
            <a:pPr marL="128270" indent="-128270"/>
            <a:r>
              <a:rPr lang="en-GB" sz="2800" b="1" i="1">
                <a:ea typeface="+mn-lt"/>
                <a:cs typeface="+mn-lt"/>
              </a:rPr>
              <a:t>Fellows:</a:t>
            </a:r>
            <a:r>
              <a:rPr lang="en-GB" sz="2800">
                <a:ea typeface="+mn-lt"/>
                <a:cs typeface="+mn-lt"/>
              </a:rPr>
              <a:t> 13 who participated; 10 of whom responded.</a:t>
            </a:r>
            <a:endParaRPr lang="en-GB" sz="2800">
              <a:cs typeface="Arial"/>
            </a:endParaRPr>
          </a:p>
          <a:p>
            <a:pPr marL="128270" indent="-128270"/>
            <a:r>
              <a:rPr lang="en-GB" sz="2800" b="1" i="1">
                <a:ea typeface="+mn-lt"/>
                <a:cs typeface="+mn-lt"/>
              </a:rPr>
              <a:t>Mentors</a:t>
            </a:r>
            <a:r>
              <a:rPr lang="en-GB" sz="2800">
                <a:ea typeface="+mn-lt"/>
                <a:cs typeface="+mn-lt"/>
              </a:rPr>
              <a:t>: 13 who participated; 7 of whom responded</a:t>
            </a:r>
            <a:endParaRPr lang="en-GB" sz="2800">
              <a:cs typeface="Arial"/>
            </a:endParaRPr>
          </a:p>
          <a:p>
            <a:pPr marL="128270" indent="-128270"/>
            <a:r>
              <a:rPr lang="en-GB" sz="2800" b="1" i="1">
                <a:ea typeface="+mn-lt"/>
                <a:cs typeface="+mn-lt"/>
              </a:rPr>
              <a:t>Partnership Link-Leads (PLLs</a:t>
            </a:r>
            <a:r>
              <a:rPr lang="en-GB" sz="2800">
                <a:ea typeface="+mn-lt"/>
                <a:cs typeface="+mn-lt"/>
              </a:rPr>
              <a:t>): 7 who participated; 5 of whom responded </a:t>
            </a:r>
            <a:endParaRPr lang="en-GB" sz="2800">
              <a:cs typeface="Arial"/>
            </a:endParaRPr>
          </a:p>
          <a:p>
            <a:pPr marL="128270" indent="-128270"/>
            <a:endParaRPr lang="en-GB" sz="2800" dirty="0">
              <a:cs typeface="Arial" panose="020B0604020202020204"/>
            </a:endParaRPr>
          </a:p>
        </p:txBody>
      </p:sp>
    </p:spTree>
    <p:extLst>
      <p:ext uri="{BB962C8B-B14F-4D97-AF65-F5344CB8AC3E}">
        <p14:creationId xmlns:p14="http://schemas.microsoft.com/office/powerpoint/2010/main" val="2518020028"/>
      </p:ext>
    </p:extLst>
  </p:cSld>
  <p:clrMapOvr>
    <a:masterClrMapping/>
  </p:clrMapOvr>
</p:sld>
</file>

<file path=ppt/theme/theme1.xml><?xml version="1.0" encoding="utf-8"?>
<a:theme xmlns:a="http://schemas.openxmlformats.org/drawingml/2006/main" name="HEE">
  <a:themeElements>
    <a:clrScheme name="NHS">
      <a:dk1>
        <a:srgbClr val="005EB8"/>
      </a:dk1>
      <a:lt1>
        <a:srgbClr val="FFFFFF"/>
      </a:lt1>
      <a:dk2>
        <a:srgbClr val="0071CE"/>
      </a:dk2>
      <a:lt2>
        <a:srgbClr val="E8EDEE"/>
      </a:lt2>
      <a:accent1>
        <a:srgbClr val="41B6E6"/>
      </a:accent1>
      <a:accent2>
        <a:srgbClr val="00A9CE"/>
      </a:accent2>
      <a:accent3>
        <a:srgbClr val="003087"/>
      </a:accent3>
      <a:accent4>
        <a:srgbClr val="005EB8"/>
      </a:accent4>
      <a:accent5>
        <a:srgbClr val="AE2473"/>
      </a:accent5>
      <a:accent6>
        <a:srgbClr val="78BE2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E" id="{40B58ABE-F0EB-D841-B223-66075CE7CD45}" vid="{7644B2A3-1AD5-8C46-9520-D28DCA799E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DD9C243D6C134CBE55E9C66024AAAB" ma:contentTypeVersion="14" ma:contentTypeDescription="Create a new document." ma:contentTypeScope="" ma:versionID="96712b8ebefd30bc5e6385c3d96861f2">
  <xsd:schema xmlns:xsd="http://www.w3.org/2001/XMLSchema" xmlns:xs="http://www.w3.org/2001/XMLSchema" xmlns:p="http://schemas.microsoft.com/office/2006/metadata/properties" xmlns:ns2="6545576d-dafa-498f-8783-cb2839012e56" xmlns:ns3="06c3c85a-e57a-492a-8a8e-a6b5c52480c7" xmlns:ns4="http://schemas.microsoft.com/sharepoint/v4" targetNamespace="http://schemas.microsoft.com/office/2006/metadata/properties" ma:root="true" ma:fieldsID="7111ff4345521e84ec0a53fb52248e11" ns2:_="" ns3:_="" ns4:_="">
    <xsd:import namespace="6545576d-dafa-498f-8783-cb2839012e56"/>
    <xsd:import namespace="06c3c85a-e57a-492a-8a8e-a6b5c52480c7"/>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4:IconOverlay"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45576d-dafa-498f-8783-cb2839012e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6c3c85a-e57a-492a-8a8e-a6b5c52480c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2CF3911D-5C85-404D-8A70-89D9977E3A86}"/>
</file>

<file path=customXml/itemProps2.xml><?xml version="1.0" encoding="utf-8"?>
<ds:datastoreItem xmlns:ds="http://schemas.openxmlformats.org/officeDocument/2006/customXml" ds:itemID="{D1AB4193-3515-451D-B128-7CD3AF4928F2}">
  <ds:schemaRefs>
    <ds:schemaRef ds:uri="http://schemas.microsoft.com/sharepoint/v3/contenttype/forms"/>
  </ds:schemaRefs>
</ds:datastoreItem>
</file>

<file path=customXml/itemProps3.xml><?xml version="1.0" encoding="utf-8"?>
<ds:datastoreItem xmlns:ds="http://schemas.openxmlformats.org/officeDocument/2006/customXml" ds:itemID="{C6C232FD-F2BD-4F3E-84CA-69ED398FDCA6}">
  <ds:schemaRefs>
    <ds:schemaRef ds:uri="365e1ba9-b3ec-4dbc-8394-71acda24320c"/>
    <ds:schemaRef ds:uri="a8d813b5-cfe4-4465-a666-4fa6890a4f7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HEE</Template>
  <TotalTime>0</TotalTime>
  <Words>1201</Words>
  <Application>Microsoft Office PowerPoint</Application>
  <PresentationFormat>Custom</PresentationFormat>
  <Paragraphs>116</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HEE</vt:lpstr>
      <vt:lpstr> </vt:lpstr>
      <vt:lpstr>Outline of the session</vt:lpstr>
      <vt:lpstr>What do we mean by Virtual Volunteering ?</vt:lpstr>
      <vt:lpstr>HEE Global Strategic Priorities</vt:lpstr>
      <vt:lpstr>Strategic Priority 1: </vt:lpstr>
      <vt:lpstr>An example:- Health Education England virtual volunteering opportunity -  Gulu Diagnostic Imaging Project </vt:lpstr>
      <vt:lpstr>Useful links </vt:lpstr>
      <vt:lpstr>Evaluation Virtual IGH Fellowships</vt:lpstr>
      <vt:lpstr>Evaluation Participants</vt:lpstr>
      <vt:lpstr>Key Findings</vt:lpstr>
      <vt:lpstr>Video – LInda Orazulume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 Whatever</dc:creator>
  <cp:lastModifiedBy>Fleur Kitsell</cp:lastModifiedBy>
  <cp:revision>64</cp:revision>
  <cp:lastPrinted>2021-09-08T12:49:46Z</cp:lastPrinted>
  <dcterms:created xsi:type="dcterms:W3CDTF">2021-04-06T16:42:50Z</dcterms:created>
  <dcterms:modified xsi:type="dcterms:W3CDTF">2021-10-13T12:30:24Z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0x01010044DD9C243D6C134CBE55E9C66024AAAB</vt:lpwstr>
  </property>
</Properties>
</file>